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90" r:id="rId6"/>
    <p:sldId id="291" r:id="rId7"/>
    <p:sldId id="277" r:id="rId8"/>
    <p:sldId id="279" r:id="rId9"/>
    <p:sldId id="280" r:id="rId10"/>
    <p:sldId id="288" r:id="rId11"/>
    <p:sldId id="285" r:id="rId12"/>
    <p:sldId id="294" r:id="rId13"/>
    <p:sldId id="286" r:id="rId14"/>
    <p:sldId id="272" r:id="rId15"/>
    <p:sldId id="273" r:id="rId16"/>
    <p:sldId id="271" r:id="rId17"/>
    <p:sldId id="259" r:id="rId18"/>
    <p:sldId id="289" r:id="rId19"/>
    <p:sldId id="292" r:id="rId20"/>
    <p:sldId id="293" r:id="rId21"/>
  </p:sldIdLst>
  <p:sldSz cx="6858000" cy="9144000" type="letter"/>
  <p:notesSz cx="7023100" cy="9309100"/>
  <p:embeddedFontLst>
    <p:embeddedFont>
      <p:font typeface="Bahnschrift SemiBold" panose="020B0502040204020203" pitchFamily="34" charset="0"/>
      <p:bold r:id="rId23"/>
    </p:embeddedFont>
    <p:embeddedFont>
      <p:font typeface="Bahnschrift SemiCondensed" panose="020B0502040204020203" pitchFamily="34" charset="0"/>
      <p:regular r:id="rId24"/>
      <p:bold r:id="rId25"/>
    </p:embeddedFont>
    <p:embeddedFont>
      <p:font typeface="Lato" panose="020F0502020204030203" pitchFamily="34" charset="0"/>
      <p:regular r:id="rId26"/>
      <p:bold r:id="rId27"/>
      <p:italic r:id="rId28"/>
      <p:boldItalic r:id="rId29"/>
    </p:embeddedFont>
    <p:embeddedFont>
      <p:font typeface="Tw Cen MT Condensed Extra Bold" panose="020B0803020202020204" pitchFamily="3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5" roundtripDataSignature="AMtx7mjGTx/ei219L3iu4mXKVHo8S6zYK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51A21C-3103-ECA4-8FAB-9021478177D9}" name="Lee, Hyong M CIV US CASL/FAC" initials="HL" userId="S::LeeH@ndu.edu::52a589c9-9c5e-4193-a37f-b923aa5b67e6" providerId="AD"/>
  <p188:author id="{7DCB186A-807E-EA12-A6C6-10D5A768A404}" name="Krueger, David G US MAJ AA/CASL" initials="KA" userId="S::d.g.krueger.mil@ndu.edu::08548211-12a1-4c2e-abd6-6a38b01793fa" providerId="AD"/>
  <p188:author id="{8C67EB73-31BE-4C62-E78F-6B3170515D61}" name="Chambers, Scott M CIV US CASL/FAC" initials="CC" userId="S::scott.m.chambers.civ@ndu.edu::aaaab9a7-ac86-42f5-b66e-0f3db6423633" providerId="AD"/>
  <p188:author id="{020A6478-399F-7F82-47C4-7045BCCE55D3}" name="Bloom, Josephine L VOL US AA-CASL" initials="BA" userId="S::josephine.l.bloom.vol@ndu.edu::e42f3dee-95de-41ee-b1ae-591d23f7926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DD4EA"/>
    <a:srgbClr val="A8D08C"/>
    <a:srgbClr val="FF9900"/>
    <a:srgbClr val="7D0000"/>
    <a:srgbClr val="BF3839"/>
    <a:srgbClr val="FED500"/>
    <a:srgbClr val="FFCB05"/>
    <a:srgbClr val="E6E6E6"/>
    <a:srgbClr val="628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1BABFE-CBD3-4F15-AA7F-EC3D53D62FD2}">
  <a:tblStyle styleId="{491BABFE-CBD3-4F15-AA7F-EC3D53D62FD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F0F0"/>
          </a:solidFill>
        </a:fill>
      </a:tcStyle>
    </a:wholeTbl>
    <a:band1H>
      <a:tcTxStyle/>
      <a:tcStyle>
        <a:tcBdr/>
        <a:fill>
          <a:solidFill>
            <a:srgbClr val="E0E0E0"/>
          </a:solidFill>
        </a:fill>
      </a:tcStyle>
    </a:band1H>
    <a:band2H>
      <a:tcTxStyle/>
      <a:tcStyle>
        <a:tcBdr/>
      </a:tcStyle>
    </a:band2H>
    <a:band1V>
      <a:tcTxStyle/>
      <a:tcStyle>
        <a:tcBdr/>
        <a:fill>
          <a:solidFill>
            <a:srgbClr val="E0E0E0"/>
          </a:solidFill>
        </a:fill>
      </a:tcStyle>
    </a:band1V>
    <a:band2V>
      <a:tcTxStyle/>
      <a:tcStyle>
        <a:tcBdr/>
      </a:tcStyle>
    </a:band2V>
    <a:lastCol>
      <a:tcTxStyle b="on" i="off">
        <a:font>
          <a:latin typeface="Calibri"/>
          <a:ea typeface="Calibri"/>
          <a:cs typeface="Calibri"/>
        </a:font>
        <a:schemeClr val="lt1"/>
      </a:tcTxStyle>
      <a:tcStyle>
        <a:tcBdr/>
        <a:fill>
          <a:solidFill>
            <a:schemeClr val="accent3"/>
          </a:solidFill>
        </a:fill>
      </a:tcStyle>
    </a:lastCol>
    <a:firstCol>
      <a:tcTxStyle b="on" i="off">
        <a:font>
          <a:latin typeface="Calibri"/>
          <a:ea typeface="Calibri"/>
          <a:cs typeface="Calibri"/>
        </a:font>
        <a:schemeClr val="lt1"/>
      </a:tcTxStyle>
      <a:tcStyle>
        <a:tcBdr/>
        <a:fill>
          <a:solidFill>
            <a:schemeClr val="accent3"/>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EAD18D6-0E7D-4B47-9C5A-13C7DCCA37D1}"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0A00DC17-2444-430F-8E88-18BB06C466DC}"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4E6"/>
          </a:solidFill>
        </a:fill>
      </a:tcStyle>
    </a:wholeTbl>
    <a:band1H>
      <a:tcTxStyle/>
      <a:tcStyle>
        <a:tcBdr/>
        <a:fill>
          <a:solidFill>
            <a:srgbClr val="FFE8CA"/>
          </a:solidFill>
        </a:fill>
      </a:tcStyle>
    </a:band1H>
    <a:band2H>
      <a:tcTxStyle/>
      <a:tcStyle>
        <a:tcBdr/>
      </a:tcStyle>
    </a:band2H>
    <a:band1V>
      <a:tcTxStyle/>
      <a:tcStyle>
        <a:tcBdr/>
        <a:fill>
          <a:solidFill>
            <a:srgbClr val="FFE8CA"/>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159" autoAdjust="0"/>
  </p:normalViewPr>
  <p:slideViewPr>
    <p:cSldViewPr snapToGrid="0">
      <p:cViewPr varScale="1">
        <p:scale>
          <a:sx n="119" d="100"/>
          <a:sy n="119" d="100"/>
        </p:scale>
        <p:origin x="66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customschemas.google.com/relationships/presentationmetadata" Target="metadata"/><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03450" y="698500"/>
            <a:ext cx="261778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2310" y="4421823"/>
            <a:ext cx="5618480" cy="4189095"/>
          </a:xfrm>
          <a:prstGeom prst="rect">
            <a:avLst/>
          </a:prstGeom>
          <a:noFill/>
          <a:ln>
            <a:noFill/>
          </a:ln>
        </p:spPr>
        <p:txBody>
          <a:bodyPr spcFirstLastPara="1" wrap="square" lIns="93308" tIns="93308" rIns="93308" bIns="93308"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buNone/>
            </a:pPr>
            <a:endParaRPr/>
          </a:p>
        </p:txBody>
      </p:sp>
      <p:sp>
        <p:nvSpPr>
          <p:cNvPr id="82" name="Google Shape;82;p1:notes"/>
          <p:cNvSpPr>
            <a:spLocks noGrp="1" noRot="1" noChangeAspect="1"/>
          </p:cNvSpPr>
          <p:nvPr>
            <p:ph type="sldImg" idx="2"/>
          </p:nvPr>
        </p:nvSpPr>
        <p:spPr>
          <a:xfrm>
            <a:off x="2203450" y="698500"/>
            <a:ext cx="2617788"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19:notes"/>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buNone/>
            </a:pPr>
            <a:endParaRPr/>
          </a:p>
        </p:txBody>
      </p:sp>
      <p:sp>
        <p:nvSpPr>
          <p:cNvPr id="539" name="Google Shape;539;p19:notes"/>
          <p:cNvSpPr>
            <a:spLocks noGrp="1" noRot="1" noChangeAspect="1"/>
          </p:cNvSpPr>
          <p:nvPr>
            <p:ph type="sldImg" idx="2"/>
          </p:nvPr>
        </p:nvSpPr>
        <p:spPr>
          <a:xfrm>
            <a:off x="2203450" y="698500"/>
            <a:ext cx="2617788"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417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1:notes"/>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buNone/>
            </a:pPr>
            <a:endParaRPr/>
          </a:p>
        </p:txBody>
      </p:sp>
      <p:sp>
        <p:nvSpPr>
          <p:cNvPr id="265" name="Google Shape;265;p11:notes"/>
          <p:cNvSpPr>
            <a:spLocks noGrp="1" noRot="1" noChangeAspect="1"/>
          </p:cNvSpPr>
          <p:nvPr>
            <p:ph type="sldImg" idx="2"/>
          </p:nvPr>
        </p:nvSpPr>
        <p:spPr>
          <a:xfrm>
            <a:off x="2203450" y="698500"/>
            <a:ext cx="2617788"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085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7:notes"/>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buNone/>
            </a:pPr>
            <a:endParaRPr/>
          </a:p>
        </p:txBody>
      </p:sp>
      <p:sp>
        <p:nvSpPr>
          <p:cNvPr id="454" name="Google Shape;454;p17:notes"/>
          <p:cNvSpPr>
            <a:spLocks noGrp="1" noRot="1" noChangeAspect="1"/>
          </p:cNvSpPr>
          <p:nvPr>
            <p:ph type="sldImg" idx="2"/>
          </p:nvPr>
        </p:nvSpPr>
        <p:spPr>
          <a:xfrm>
            <a:off x="2203450" y="698500"/>
            <a:ext cx="2617788"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8:notes"/>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buNone/>
            </a:pPr>
            <a:endParaRPr/>
          </a:p>
        </p:txBody>
      </p:sp>
      <p:sp>
        <p:nvSpPr>
          <p:cNvPr id="513" name="Google Shape;513;p18:notes"/>
          <p:cNvSpPr>
            <a:spLocks noGrp="1" noRot="1" noChangeAspect="1"/>
          </p:cNvSpPr>
          <p:nvPr>
            <p:ph type="sldImg" idx="2"/>
          </p:nvPr>
        </p:nvSpPr>
        <p:spPr>
          <a:xfrm>
            <a:off x="2203450" y="698500"/>
            <a:ext cx="2617788"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6:notes"/>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buNone/>
            </a:pPr>
            <a:endParaRPr/>
          </a:p>
        </p:txBody>
      </p:sp>
      <p:sp>
        <p:nvSpPr>
          <p:cNvPr id="395" name="Google Shape;395;p16:notes"/>
          <p:cNvSpPr>
            <a:spLocks noGrp="1" noRot="1" noChangeAspect="1"/>
          </p:cNvSpPr>
          <p:nvPr>
            <p:ph type="sldImg" idx="2"/>
          </p:nvPr>
        </p:nvSpPr>
        <p:spPr>
          <a:xfrm>
            <a:off x="2203450" y="698500"/>
            <a:ext cx="2617788"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702310" y="4421823"/>
            <a:ext cx="5618480" cy="4189095"/>
          </a:xfrm>
          <a:prstGeom prst="rect">
            <a:avLst/>
          </a:prstGeom>
        </p:spPr>
        <p:txBody>
          <a:bodyPr spcFirstLastPara="1" wrap="square" lIns="93308" tIns="93308" rIns="93308" bIns="93308" anchor="t" anchorCtr="0">
            <a:noAutofit/>
          </a:bodyPr>
          <a:lstStyle/>
          <a:p>
            <a:pPr marL="0" indent="0">
              <a:buNone/>
            </a:pPr>
            <a:endParaRPr/>
          </a:p>
        </p:txBody>
      </p:sp>
      <p:sp>
        <p:nvSpPr>
          <p:cNvPr id="126" name="Google Shape;126;p4:notes"/>
          <p:cNvSpPr>
            <a:spLocks noGrp="1" noRot="1" noChangeAspect="1"/>
          </p:cNvSpPr>
          <p:nvPr>
            <p:ph type="sldImg" idx="2"/>
          </p:nvPr>
        </p:nvSpPr>
        <p:spPr>
          <a:xfrm>
            <a:off x="2203450" y="698500"/>
            <a:ext cx="2617788"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1"/>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1"/>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1"/>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471488" y="486836"/>
            <a:ext cx="5915025"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528108" y="2377546"/>
            <a:ext cx="5801784" cy="59150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1772577" y="3622015"/>
            <a:ext cx="7749117" cy="14787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1227798" y="2186121"/>
            <a:ext cx="7749117" cy="435054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514350" y="1496484"/>
            <a:ext cx="5829300" cy="31834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857250" y="4802717"/>
            <a:ext cx="5143500" cy="220768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22"/>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471488" y="486836"/>
            <a:ext cx="5915025"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3"/>
          <p:cNvSpPr txBox="1">
            <a:spLocks noGrp="1"/>
          </p:cNvSpPr>
          <p:nvPr>
            <p:ph type="body" idx="1"/>
          </p:nvPr>
        </p:nvSpPr>
        <p:spPr>
          <a:xfrm>
            <a:off x="471488" y="2434167"/>
            <a:ext cx="5915025"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23"/>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467916" y="2279653"/>
            <a:ext cx="5915025" cy="38036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467916" y="6119286"/>
            <a:ext cx="5915025" cy="2000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800"/>
              <a:buNone/>
              <a:defRPr sz="1800">
                <a:solidFill>
                  <a:schemeClr val="dk1"/>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0" name="Google Shape;30;p24"/>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471488" y="486836"/>
            <a:ext cx="5915025"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471488" y="2434167"/>
            <a:ext cx="291465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25"/>
          <p:cNvSpPr txBox="1">
            <a:spLocks noGrp="1"/>
          </p:cNvSpPr>
          <p:nvPr>
            <p:ph type="body" idx="2"/>
          </p:nvPr>
        </p:nvSpPr>
        <p:spPr>
          <a:xfrm>
            <a:off x="3471863" y="2434167"/>
            <a:ext cx="291465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7" name="Google Shape;37;p25"/>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472381" y="486836"/>
            <a:ext cx="5915025"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472381" y="2241551"/>
            <a:ext cx="2901255"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26"/>
          <p:cNvSpPr txBox="1">
            <a:spLocks noGrp="1"/>
          </p:cNvSpPr>
          <p:nvPr>
            <p:ph type="body" idx="2"/>
          </p:nvPr>
        </p:nvSpPr>
        <p:spPr>
          <a:xfrm>
            <a:off x="472381" y="3340100"/>
            <a:ext cx="2901255"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26"/>
          <p:cNvSpPr txBox="1">
            <a:spLocks noGrp="1"/>
          </p:cNvSpPr>
          <p:nvPr>
            <p:ph type="body" idx="3"/>
          </p:nvPr>
        </p:nvSpPr>
        <p:spPr>
          <a:xfrm>
            <a:off x="3471863" y="2241551"/>
            <a:ext cx="2915543"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26"/>
          <p:cNvSpPr txBox="1">
            <a:spLocks noGrp="1"/>
          </p:cNvSpPr>
          <p:nvPr>
            <p:ph type="body" idx="4"/>
          </p:nvPr>
        </p:nvSpPr>
        <p:spPr>
          <a:xfrm>
            <a:off x="3471863" y="3340100"/>
            <a:ext cx="2915543"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26"/>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471488" y="486836"/>
            <a:ext cx="5915025"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472381" y="609600"/>
            <a:ext cx="2211884"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2915543" y="1316569"/>
            <a:ext cx="3471863" cy="6498167"/>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7" name="Google Shape;57;p28"/>
          <p:cNvSpPr txBox="1">
            <a:spLocks noGrp="1"/>
          </p:cNvSpPr>
          <p:nvPr>
            <p:ph type="body" idx="2"/>
          </p:nvPr>
        </p:nvSpPr>
        <p:spPr>
          <a:xfrm>
            <a:off x="472381" y="2743200"/>
            <a:ext cx="2211884"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8" name="Google Shape;58;p28"/>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472381" y="609600"/>
            <a:ext cx="2211884"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9"/>
          <p:cNvSpPr>
            <a:spLocks noGrp="1"/>
          </p:cNvSpPr>
          <p:nvPr>
            <p:ph type="pic" idx="2"/>
          </p:nvPr>
        </p:nvSpPr>
        <p:spPr>
          <a:xfrm>
            <a:off x="2915543" y="1316569"/>
            <a:ext cx="3471863" cy="6498167"/>
          </a:xfrm>
          <a:prstGeom prst="rect">
            <a:avLst/>
          </a:prstGeom>
          <a:noFill/>
          <a:ln>
            <a:noFill/>
          </a:ln>
        </p:spPr>
      </p:sp>
      <p:sp>
        <p:nvSpPr>
          <p:cNvPr id="64" name="Google Shape;64;p29"/>
          <p:cNvSpPr txBox="1">
            <a:spLocks noGrp="1"/>
          </p:cNvSpPr>
          <p:nvPr>
            <p:ph type="body" idx="1"/>
          </p:nvPr>
        </p:nvSpPr>
        <p:spPr>
          <a:xfrm>
            <a:off x="472381" y="2743200"/>
            <a:ext cx="2211884"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5" name="Google Shape;65;p29"/>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471488" y="486836"/>
            <a:ext cx="5915025" cy="17674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0"/>
          <p:cNvSpPr txBox="1">
            <a:spLocks noGrp="1"/>
          </p:cNvSpPr>
          <p:nvPr>
            <p:ph type="body" idx="1"/>
          </p:nvPr>
        </p:nvSpPr>
        <p:spPr>
          <a:xfrm>
            <a:off x="471488" y="2434167"/>
            <a:ext cx="5915025" cy="580178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471488" y="8475136"/>
            <a:ext cx="1543050" cy="48683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2271713" y="8475136"/>
            <a:ext cx="2314575" cy="486833"/>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4843463" y="8475136"/>
            <a:ext cx="1543050" cy="48683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3" Type="http://schemas.openxmlformats.org/officeDocument/2006/relationships/image" Target="../media/image153.png"/><Relationship Id="rId18" Type="http://schemas.openxmlformats.org/officeDocument/2006/relationships/image" Target="../media/image157.png"/><Relationship Id="rId26" Type="http://schemas.openxmlformats.org/officeDocument/2006/relationships/image" Target="../media/image165.png"/><Relationship Id="rId39" Type="http://schemas.openxmlformats.org/officeDocument/2006/relationships/image" Target="../media/image178.png"/><Relationship Id="rId21" Type="http://schemas.openxmlformats.org/officeDocument/2006/relationships/image" Target="../media/image160.png"/><Relationship Id="rId34" Type="http://schemas.openxmlformats.org/officeDocument/2006/relationships/image" Target="../media/image173.png"/><Relationship Id="rId42" Type="http://schemas.openxmlformats.org/officeDocument/2006/relationships/image" Target="../media/image180.png"/><Relationship Id="rId47" Type="http://schemas.openxmlformats.org/officeDocument/2006/relationships/image" Target="../media/image185.png"/><Relationship Id="rId50" Type="http://schemas.openxmlformats.org/officeDocument/2006/relationships/image" Target="../media/image188.png"/><Relationship Id="rId7" Type="http://schemas.openxmlformats.org/officeDocument/2006/relationships/image" Target="../media/image148.png"/><Relationship Id="rId2" Type="http://schemas.openxmlformats.org/officeDocument/2006/relationships/image" Target="../media/image143.jpeg"/><Relationship Id="rId16" Type="http://schemas.openxmlformats.org/officeDocument/2006/relationships/image" Target="../media/image156.png"/><Relationship Id="rId29" Type="http://schemas.openxmlformats.org/officeDocument/2006/relationships/image" Target="../media/image168.png"/><Relationship Id="rId11" Type="http://schemas.openxmlformats.org/officeDocument/2006/relationships/image" Target="../media/image152.png"/><Relationship Id="rId24" Type="http://schemas.openxmlformats.org/officeDocument/2006/relationships/image" Target="../media/image163.png"/><Relationship Id="rId32" Type="http://schemas.openxmlformats.org/officeDocument/2006/relationships/image" Target="../media/image171.png"/><Relationship Id="rId37" Type="http://schemas.openxmlformats.org/officeDocument/2006/relationships/image" Target="../media/image176.png"/><Relationship Id="rId40" Type="http://schemas.openxmlformats.org/officeDocument/2006/relationships/image" Target="../media/image179.png"/><Relationship Id="rId45" Type="http://schemas.openxmlformats.org/officeDocument/2006/relationships/image" Target="../media/image183.png"/><Relationship Id="rId5" Type="http://schemas.openxmlformats.org/officeDocument/2006/relationships/image" Target="../media/image146.png"/><Relationship Id="rId15" Type="http://schemas.openxmlformats.org/officeDocument/2006/relationships/image" Target="../media/image155.png"/><Relationship Id="rId23" Type="http://schemas.openxmlformats.org/officeDocument/2006/relationships/image" Target="../media/image162.png"/><Relationship Id="rId28" Type="http://schemas.openxmlformats.org/officeDocument/2006/relationships/image" Target="../media/image167.png"/><Relationship Id="rId36" Type="http://schemas.openxmlformats.org/officeDocument/2006/relationships/image" Target="../media/image175.png"/><Relationship Id="rId49" Type="http://schemas.openxmlformats.org/officeDocument/2006/relationships/image" Target="../media/image187.png"/><Relationship Id="rId10" Type="http://schemas.openxmlformats.org/officeDocument/2006/relationships/image" Target="../media/image151.png"/><Relationship Id="rId19" Type="http://schemas.openxmlformats.org/officeDocument/2006/relationships/image" Target="../media/image158.png"/><Relationship Id="rId31" Type="http://schemas.openxmlformats.org/officeDocument/2006/relationships/image" Target="../media/image170.png"/><Relationship Id="rId44" Type="http://schemas.openxmlformats.org/officeDocument/2006/relationships/image" Target="../media/image182.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4.png"/><Relationship Id="rId22" Type="http://schemas.openxmlformats.org/officeDocument/2006/relationships/image" Target="../media/image161.png"/><Relationship Id="rId27" Type="http://schemas.openxmlformats.org/officeDocument/2006/relationships/image" Target="../media/image166.png"/><Relationship Id="rId30" Type="http://schemas.openxmlformats.org/officeDocument/2006/relationships/image" Target="../media/image169.png"/><Relationship Id="rId35" Type="http://schemas.openxmlformats.org/officeDocument/2006/relationships/image" Target="../media/image174.png"/><Relationship Id="rId43" Type="http://schemas.openxmlformats.org/officeDocument/2006/relationships/image" Target="../media/image181.png"/><Relationship Id="rId48" Type="http://schemas.openxmlformats.org/officeDocument/2006/relationships/image" Target="../media/image186.png"/><Relationship Id="rId8" Type="http://schemas.openxmlformats.org/officeDocument/2006/relationships/image" Target="../media/image149.png"/><Relationship Id="rId3" Type="http://schemas.openxmlformats.org/officeDocument/2006/relationships/image" Target="../media/image144.png"/><Relationship Id="rId12" Type="http://schemas.openxmlformats.org/officeDocument/2006/relationships/image" Target="../media/image119.png"/><Relationship Id="rId17" Type="http://schemas.openxmlformats.org/officeDocument/2006/relationships/image" Target="../media/image113.png"/><Relationship Id="rId25" Type="http://schemas.openxmlformats.org/officeDocument/2006/relationships/image" Target="../media/image164.png"/><Relationship Id="rId33" Type="http://schemas.openxmlformats.org/officeDocument/2006/relationships/image" Target="../media/image172.png"/><Relationship Id="rId38" Type="http://schemas.openxmlformats.org/officeDocument/2006/relationships/image" Target="../media/image177.png"/><Relationship Id="rId46" Type="http://schemas.openxmlformats.org/officeDocument/2006/relationships/image" Target="../media/image184.png"/><Relationship Id="rId20" Type="http://schemas.openxmlformats.org/officeDocument/2006/relationships/image" Target="../media/image159.png"/><Relationship Id="rId41"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47.png"/></Relationships>
</file>

<file path=ppt/slides/_rels/slide11.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jpeg"/><Relationship Id="rId3" Type="http://schemas.openxmlformats.org/officeDocument/2006/relationships/image" Target="../media/image189.png"/><Relationship Id="rId7" Type="http://schemas.openxmlformats.org/officeDocument/2006/relationships/image" Target="../media/image193.png"/><Relationship Id="rId12" Type="http://schemas.openxmlformats.org/officeDocument/2006/relationships/image" Target="../media/image198.jpeg"/><Relationship Id="rId2" Type="http://schemas.openxmlformats.org/officeDocument/2006/relationships/notesSlide" Target="../notesSlides/notesSlide4.xml"/><Relationship Id="rId16" Type="http://schemas.openxmlformats.org/officeDocument/2006/relationships/image" Target="../media/image202.jpeg"/><Relationship Id="rId1" Type="http://schemas.openxmlformats.org/officeDocument/2006/relationships/slideLayout" Target="../slideLayouts/slideLayout1.xml"/><Relationship Id="rId6" Type="http://schemas.openxmlformats.org/officeDocument/2006/relationships/image" Target="../media/image192.jpe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jpeg"/></Relationships>
</file>

<file path=ppt/slides/_rels/slide1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3.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90.png"/><Relationship Id="rId7" Type="http://schemas.openxmlformats.org/officeDocument/2006/relationships/image" Target="../media/image2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1.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1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222.png"/></Relationships>
</file>

<file path=ppt/slides/_rels/slide1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3" Type="http://schemas.openxmlformats.org/officeDocument/2006/relationships/image" Target="../media/image25.sv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33" Type="http://schemas.openxmlformats.org/officeDocument/2006/relationships/image" Target="../media/image45.sv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32" Type="http://schemas.openxmlformats.org/officeDocument/2006/relationships/image" Target="../media/image44.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31.svg"/><Relationship Id="rId31" Type="http://schemas.openxmlformats.org/officeDocument/2006/relationships/image" Target="../media/image43.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8" Type="http://schemas.openxmlformats.org/officeDocument/2006/relationships/image" Target="../media/image20.png"/></Relationships>
</file>

<file path=ppt/slides/_rels/slide5.xml.rels><?xml version="1.0" encoding="UTF-8" standalone="yes"?>
<Relationships xmlns="http://schemas.openxmlformats.org/package/2006/relationships"><Relationship Id="rId13" Type="http://schemas.openxmlformats.org/officeDocument/2006/relationships/image" Target="../media/image53.svg"/><Relationship Id="rId18" Type="http://schemas.openxmlformats.org/officeDocument/2006/relationships/image" Target="../media/image58.png"/><Relationship Id="rId26" Type="http://schemas.openxmlformats.org/officeDocument/2006/relationships/image" Target="../media/image66.png"/><Relationship Id="rId21" Type="http://schemas.openxmlformats.org/officeDocument/2006/relationships/image" Target="../media/image61.svg"/><Relationship Id="rId34" Type="http://schemas.openxmlformats.org/officeDocument/2006/relationships/image" Target="../media/image74.png"/><Relationship Id="rId7" Type="http://schemas.openxmlformats.org/officeDocument/2006/relationships/image" Target="../media/image49.pn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33" Type="http://schemas.openxmlformats.org/officeDocument/2006/relationships/image" Target="../media/image73.png"/><Relationship Id="rId38" Type="http://schemas.openxmlformats.org/officeDocument/2006/relationships/image" Target="../media/image78.svg"/><Relationship Id="rId2" Type="http://schemas.openxmlformats.org/officeDocument/2006/relationships/image" Target="../media/image42.png"/><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sv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72.png"/><Relationship Id="rId37" Type="http://schemas.openxmlformats.org/officeDocument/2006/relationships/image" Target="../media/image77.png"/><Relationship Id="rId5" Type="http://schemas.openxmlformats.org/officeDocument/2006/relationships/image" Target="../media/image47.svg"/><Relationship Id="rId15" Type="http://schemas.openxmlformats.org/officeDocument/2006/relationships/image" Target="../media/image55.svg"/><Relationship Id="rId23" Type="http://schemas.openxmlformats.org/officeDocument/2006/relationships/image" Target="../media/image63.svg"/><Relationship Id="rId28" Type="http://schemas.openxmlformats.org/officeDocument/2006/relationships/image" Target="../media/image68.png"/><Relationship Id="rId36" Type="http://schemas.openxmlformats.org/officeDocument/2006/relationships/image" Target="../media/image76.png"/><Relationship Id="rId10" Type="http://schemas.openxmlformats.org/officeDocument/2006/relationships/image" Target="../media/image17.svg"/><Relationship Id="rId19" Type="http://schemas.openxmlformats.org/officeDocument/2006/relationships/image" Target="../media/image59.svg"/><Relationship Id="rId31" Type="http://schemas.openxmlformats.org/officeDocument/2006/relationships/image" Target="../media/image71.png"/><Relationship Id="rId4" Type="http://schemas.openxmlformats.org/officeDocument/2006/relationships/image" Target="../media/image46.png"/><Relationship Id="rId9" Type="http://schemas.openxmlformats.org/officeDocument/2006/relationships/image" Target="../media/image16.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svg"/><Relationship Id="rId30" Type="http://schemas.openxmlformats.org/officeDocument/2006/relationships/image" Target="../media/image70.png"/><Relationship Id="rId35" Type="http://schemas.openxmlformats.org/officeDocument/2006/relationships/image" Target="../media/image75.png"/><Relationship Id="rId8" Type="http://schemas.openxmlformats.org/officeDocument/2006/relationships/image" Target="../media/image50.svg"/><Relationship Id="rId3" Type="http://schemas.openxmlformats.org/officeDocument/2006/relationships/image" Target="../media/image43.svg"/></Relationships>
</file>

<file path=ppt/slides/_rels/slide6.xml.rels><?xml version="1.0" encoding="UTF-8" standalone="yes"?>
<Relationships xmlns="http://schemas.openxmlformats.org/package/2006/relationships"><Relationship Id="rId13" Type="http://schemas.openxmlformats.org/officeDocument/2006/relationships/image" Target="../media/image88.png"/><Relationship Id="rId18" Type="http://schemas.openxmlformats.org/officeDocument/2006/relationships/image" Target="../media/image26.png"/><Relationship Id="rId26" Type="http://schemas.openxmlformats.org/officeDocument/2006/relationships/image" Target="../media/image98.png"/><Relationship Id="rId3" Type="http://schemas.openxmlformats.org/officeDocument/2006/relationships/image" Target="../media/image80.png"/><Relationship Id="rId21" Type="http://schemas.openxmlformats.org/officeDocument/2006/relationships/image" Target="../media/image93.svg"/><Relationship Id="rId7" Type="http://schemas.openxmlformats.org/officeDocument/2006/relationships/image" Target="../media/image18.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97.svg"/><Relationship Id="rId33" Type="http://schemas.openxmlformats.org/officeDocument/2006/relationships/image" Target="../media/image105.png"/><Relationship Id="rId2" Type="http://schemas.openxmlformats.org/officeDocument/2006/relationships/image" Target="../media/image79.png"/><Relationship Id="rId16" Type="http://schemas.openxmlformats.org/officeDocument/2006/relationships/image" Target="../media/image91.svg"/><Relationship Id="rId20" Type="http://schemas.openxmlformats.org/officeDocument/2006/relationships/image" Target="../media/image34.png"/><Relationship Id="rId29" Type="http://schemas.openxmlformats.org/officeDocument/2006/relationships/image" Target="../media/image101.svg"/><Relationship Id="rId1" Type="http://schemas.openxmlformats.org/officeDocument/2006/relationships/slideLayout" Target="../slideLayouts/slideLayout2.xml"/><Relationship Id="rId6" Type="http://schemas.openxmlformats.org/officeDocument/2006/relationships/image" Target="../media/image83.svg"/><Relationship Id="rId11" Type="http://schemas.openxmlformats.org/officeDocument/2006/relationships/image" Target="../media/image86.svg"/><Relationship Id="rId24" Type="http://schemas.openxmlformats.org/officeDocument/2006/relationships/image" Target="../media/image96.png"/><Relationship Id="rId32" Type="http://schemas.openxmlformats.org/officeDocument/2006/relationships/image" Target="../media/image104.png"/><Relationship Id="rId5" Type="http://schemas.openxmlformats.org/officeDocument/2006/relationships/image" Target="../media/image82.png"/><Relationship Id="rId15" Type="http://schemas.openxmlformats.org/officeDocument/2006/relationships/image" Target="../media/image90.png"/><Relationship Id="rId23" Type="http://schemas.openxmlformats.org/officeDocument/2006/relationships/image" Target="../media/image95.svg"/><Relationship Id="rId28" Type="http://schemas.openxmlformats.org/officeDocument/2006/relationships/image" Target="../media/image100.png"/><Relationship Id="rId10" Type="http://schemas.openxmlformats.org/officeDocument/2006/relationships/image" Target="../media/image85.png"/><Relationship Id="rId19" Type="http://schemas.openxmlformats.org/officeDocument/2006/relationships/image" Target="../media/image27.svg"/><Relationship Id="rId31" Type="http://schemas.openxmlformats.org/officeDocument/2006/relationships/image" Target="../media/image103.png"/><Relationship Id="rId4" Type="http://schemas.openxmlformats.org/officeDocument/2006/relationships/image" Target="../media/image81.sv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4.png"/><Relationship Id="rId27" Type="http://schemas.openxmlformats.org/officeDocument/2006/relationships/image" Target="../media/image99.svg"/><Relationship Id="rId30" Type="http://schemas.openxmlformats.org/officeDocument/2006/relationships/image" Target="../media/image102.png"/><Relationship Id="rId8" Type="http://schemas.openxmlformats.org/officeDocument/2006/relationships/image" Target="../media/image19.svg"/></Relationships>
</file>

<file path=ppt/slides/_rels/slide7.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114.png"/><Relationship Id="rId26" Type="http://schemas.openxmlformats.org/officeDocument/2006/relationships/image" Target="../media/image119.png"/><Relationship Id="rId21" Type="http://schemas.openxmlformats.org/officeDocument/2006/relationships/image" Target="../media/image20.png"/><Relationship Id="rId34" Type="http://schemas.openxmlformats.org/officeDocument/2006/relationships/image" Target="../media/image127.svg"/><Relationship Id="rId7" Type="http://schemas.openxmlformats.org/officeDocument/2006/relationships/image" Target="../media/image107.png"/><Relationship Id="rId12" Type="http://schemas.openxmlformats.org/officeDocument/2006/relationships/image" Target="../media/image18.png"/><Relationship Id="rId17" Type="http://schemas.openxmlformats.org/officeDocument/2006/relationships/image" Target="../media/image113.png"/><Relationship Id="rId25" Type="http://schemas.openxmlformats.org/officeDocument/2006/relationships/image" Target="../media/image118.png"/><Relationship Id="rId33" Type="http://schemas.openxmlformats.org/officeDocument/2006/relationships/image" Target="../media/image126.png"/><Relationship Id="rId2" Type="http://schemas.openxmlformats.org/officeDocument/2006/relationships/image" Target="../media/image42.png"/><Relationship Id="rId16" Type="http://schemas.openxmlformats.org/officeDocument/2006/relationships/image" Target="../media/image112.svg"/><Relationship Id="rId20" Type="http://schemas.openxmlformats.org/officeDocument/2006/relationships/image" Target="../media/image116.svg"/><Relationship Id="rId29"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09.png"/><Relationship Id="rId24" Type="http://schemas.openxmlformats.org/officeDocument/2006/relationships/image" Target="../media/image76.png"/><Relationship Id="rId32" Type="http://schemas.openxmlformats.org/officeDocument/2006/relationships/image" Target="../media/image125.svg"/><Relationship Id="rId37" Type="http://schemas.openxmlformats.org/officeDocument/2006/relationships/image" Target="../media/image130.png"/><Relationship Id="rId5" Type="http://schemas.openxmlformats.org/officeDocument/2006/relationships/image" Target="../media/image17.svg"/><Relationship Id="rId15" Type="http://schemas.openxmlformats.org/officeDocument/2006/relationships/image" Target="../media/image111.png"/><Relationship Id="rId23" Type="http://schemas.openxmlformats.org/officeDocument/2006/relationships/image" Target="../media/image117.png"/><Relationship Id="rId28" Type="http://schemas.openxmlformats.org/officeDocument/2006/relationships/image" Target="../media/image121.svg"/><Relationship Id="rId36" Type="http://schemas.openxmlformats.org/officeDocument/2006/relationships/image" Target="../media/image129.png"/><Relationship Id="rId10" Type="http://schemas.openxmlformats.org/officeDocument/2006/relationships/image" Target="../media/image108.png"/><Relationship Id="rId19" Type="http://schemas.openxmlformats.org/officeDocument/2006/relationships/image" Target="../media/image115.png"/><Relationship Id="rId31" Type="http://schemas.openxmlformats.org/officeDocument/2006/relationships/image" Target="../media/image124.png"/><Relationship Id="rId4" Type="http://schemas.openxmlformats.org/officeDocument/2006/relationships/image" Target="../media/image16.png"/><Relationship Id="rId9" Type="http://schemas.openxmlformats.org/officeDocument/2006/relationships/image" Target="../media/image83.svg"/><Relationship Id="rId14" Type="http://schemas.openxmlformats.org/officeDocument/2006/relationships/image" Target="../media/image110.png"/><Relationship Id="rId22" Type="http://schemas.openxmlformats.org/officeDocument/2006/relationships/image" Target="../media/image21.svg"/><Relationship Id="rId27" Type="http://schemas.openxmlformats.org/officeDocument/2006/relationships/image" Target="../media/image120.png"/><Relationship Id="rId30" Type="http://schemas.openxmlformats.org/officeDocument/2006/relationships/image" Target="../media/image123.svg"/><Relationship Id="rId35" Type="http://schemas.openxmlformats.org/officeDocument/2006/relationships/image" Target="../media/image128.png"/><Relationship Id="rId8" Type="http://schemas.openxmlformats.org/officeDocument/2006/relationships/image" Target="../media/image82.png"/><Relationship Id="rId3"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31.png"/><Relationship Id="rId3" Type="http://schemas.openxmlformats.org/officeDocument/2006/relationships/image" Target="../media/image42.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135.png"/><Relationship Id="rId2" Type="http://schemas.openxmlformats.org/officeDocument/2006/relationships/notesSlide" Target="../notesSlides/notesSlide2.xml"/><Relationship Id="rId16"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86.svg"/><Relationship Id="rId11" Type="http://schemas.openxmlformats.org/officeDocument/2006/relationships/image" Target="../media/image20.png"/><Relationship Id="rId5" Type="http://schemas.openxmlformats.org/officeDocument/2006/relationships/image" Target="../media/image85.png"/><Relationship Id="rId15" Type="http://schemas.openxmlformats.org/officeDocument/2006/relationships/image" Target="../media/image133.png"/><Relationship Id="rId10" Type="http://schemas.openxmlformats.org/officeDocument/2006/relationships/image" Target="../media/image19.svg"/><Relationship Id="rId4" Type="http://schemas.openxmlformats.org/officeDocument/2006/relationships/image" Target="../media/image43.svg"/><Relationship Id="rId9" Type="http://schemas.openxmlformats.org/officeDocument/2006/relationships/image" Target="../media/image18.png"/><Relationship Id="rId14" Type="http://schemas.openxmlformats.org/officeDocument/2006/relationships/image" Target="../media/image132.png"/></Relationships>
</file>

<file path=ppt/slides/_rels/slide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6.png"/><Relationship Id="rId7"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10" Type="http://schemas.openxmlformats.org/officeDocument/2006/relationships/image" Target="../media/image142.png"/><Relationship Id="rId4" Type="http://schemas.openxmlformats.org/officeDocument/2006/relationships/image" Target="../media/image137.png"/><Relationship Id="rId9"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l="7250" r="38631" b="1369"/>
          <a:stretch/>
        </p:blipFill>
        <p:spPr>
          <a:xfrm>
            <a:off x="0" y="-9293"/>
            <a:ext cx="5404338" cy="9153293"/>
          </a:xfrm>
          <a:prstGeom prst="rect">
            <a:avLst/>
          </a:prstGeom>
          <a:noFill/>
          <a:ln>
            <a:noFill/>
          </a:ln>
        </p:spPr>
      </p:pic>
      <p:sp>
        <p:nvSpPr>
          <p:cNvPr id="86" name="Google Shape;86;p1"/>
          <p:cNvSpPr txBox="1"/>
          <p:nvPr/>
        </p:nvSpPr>
        <p:spPr>
          <a:xfrm>
            <a:off x="253961" y="5938676"/>
            <a:ext cx="2745913"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a:solidFill>
                  <a:schemeClr val="bg1"/>
                </a:solidFill>
                <a:latin typeface="Lato"/>
                <a:ea typeface="Lato"/>
                <a:cs typeface="Lato"/>
                <a:sym typeface="Lato"/>
              </a:rPr>
              <a:t>OWS</a:t>
            </a:r>
            <a:endParaRPr>
              <a:solidFill>
                <a:schemeClr val="bg1"/>
              </a:solidFill>
            </a:endParaRPr>
          </a:p>
          <a:p>
            <a:pPr marL="0" marR="0" lvl="0" indent="0" algn="l" rtl="0">
              <a:spcBef>
                <a:spcPts val="0"/>
              </a:spcBef>
              <a:spcAft>
                <a:spcPts val="0"/>
              </a:spcAft>
              <a:buNone/>
            </a:pPr>
            <a:r>
              <a:rPr lang="en-US" sz="3200" b="1">
                <a:solidFill>
                  <a:schemeClr val="bg1"/>
                </a:solidFill>
                <a:latin typeface="Lato"/>
                <a:ea typeface="Lato"/>
                <a:cs typeface="Lato"/>
                <a:sym typeface="Lato"/>
              </a:rPr>
              <a:t>Player &amp; Facilitator Aids</a:t>
            </a:r>
            <a:endParaRPr>
              <a:solidFill>
                <a:schemeClr val="bg1"/>
              </a:solidFill>
            </a:endParaRPr>
          </a:p>
          <a:p>
            <a:pPr marL="0" marR="0" lvl="0" indent="0" algn="l" rtl="0">
              <a:spcBef>
                <a:spcPts val="0"/>
              </a:spcBef>
              <a:spcAft>
                <a:spcPts val="0"/>
              </a:spcAft>
              <a:buNone/>
            </a:pPr>
            <a:endParaRPr sz="3200" b="1">
              <a:solidFill>
                <a:schemeClr val="bg1"/>
              </a:solidFill>
              <a:latin typeface="Lato"/>
              <a:ea typeface="Lato"/>
              <a:cs typeface="Lato"/>
              <a:sym typeface="Lato"/>
            </a:endParaRPr>
          </a:p>
        </p:txBody>
      </p:sp>
      <p:pic>
        <p:nvPicPr>
          <p:cNvPr id="88" name="Google Shape;88;p1" descr="A picture containing text, sign&#10;&#10;Description automatically generated"/>
          <p:cNvPicPr preferRelativeResize="0"/>
          <p:nvPr/>
        </p:nvPicPr>
        <p:blipFill rotWithShape="1">
          <a:blip r:embed="rId4">
            <a:alphaModFix/>
          </a:blip>
          <a:srcRect/>
          <a:stretch/>
        </p:blipFill>
        <p:spPr>
          <a:xfrm>
            <a:off x="5482141" y="132122"/>
            <a:ext cx="1285875" cy="1285875"/>
          </a:xfrm>
          <a:prstGeom prst="roundRect">
            <a:avLst>
              <a:gd name="adj" fmla="val 8594"/>
            </a:avLst>
          </a:prstGeom>
          <a:solidFill>
            <a:srgbClr val="ECECEC"/>
          </a:solidFill>
          <a:ln>
            <a:noFill/>
          </a:ln>
        </p:spPr>
      </p:pic>
      <p:pic>
        <p:nvPicPr>
          <p:cNvPr id="3" name="Picture 2" descr="A logo of a university&#10;&#10;Description automatically generated">
            <a:extLst>
              <a:ext uri="{FF2B5EF4-FFF2-40B4-BE49-F238E27FC236}">
                <a16:creationId xmlns:a16="http://schemas.microsoft.com/office/drawing/2014/main" id="{D2660DE0-48CE-D1B0-6448-5E3FBD4328D3}"/>
              </a:ext>
            </a:extLst>
          </p:cNvPr>
          <p:cNvPicPr>
            <a:picLocks noChangeAspect="1"/>
          </p:cNvPicPr>
          <p:nvPr/>
        </p:nvPicPr>
        <p:blipFill>
          <a:blip r:embed="rId5"/>
          <a:stretch>
            <a:fillRect/>
          </a:stretch>
        </p:blipFill>
        <p:spPr>
          <a:xfrm>
            <a:off x="5482141" y="1620657"/>
            <a:ext cx="1285875" cy="1285875"/>
          </a:xfrm>
          <a:prstGeom prst="rect">
            <a:avLst/>
          </a:prstGeom>
        </p:spPr>
      </p:pic>
      <p:pic>
        <p:nvPicPr>
          <p:cNvPr id="15" name="Picture 14" descr="A logo of a college&#10;&#10;Description automatically generated">
            <a:extLst>
              <a:ext uri="{FF2B5EF4-FFF2-40B4-BE49-F238E27FC236}">
                <a16:creationId xmlns:a16="http://schemas.microsoft.com/office/drawing/2014/main" id="{BD9AC657-EFD7-7130-17D4-D5D9E8E43089}"/>
              </a:ext>
            </a:extLst>
          </p:cNvPr>
          <p:cNvPicPr>
            <a:picLocks noChangeAspect="1"/>
          </p:cNvPicPr>
          <p:nvPr/>
        </p:nvPicPr>
        <p:blipFill>
          <a:blip r:embed="rId6"/>
          <a:stretch>
            <a:fillRect/>
          </a:stretch>
        </p:blipFill>
        <p:spPr>
          <a:xfrm>
            <a:off x="5701275" y="3944259"/>
            <a:ext cx="902764" cy="945861"/>
          </a:xfrm>
          <a:prstGeom prst="rect">
            <a:avLst/>
          </a:prstGeom>
        </p:spPr>
      </p:pic>
      <p:pic>
        <p:nvPicPr>
          <p:cNvPr id="17" name="Picture 16" descr="A logo of a staff college&#10;&#10;Description automatically generated">
            <a:extLst>
              <a:ext uri="{FF2B5EF4-FFF2-40B4-BE49-F238E27FC236}">
                <a16:creationId xmlns:a16="http://schemas.microsoft.com/office/drawing/2014/main" id="{B4BE747C-966A-0C1B-14B7-06FB3D574F37}"/>
              </a:ext>
            </a:extLst>
          </p:cNvPr>
          <p:cNvPicPr>
            <a:picLocks noChangeAspect="1"/>
          </p:cNvPicPr>
          <p:nvPr/>
        </p:nvPicPr>
        <p:blipFill>
          <a:blip r:embed="rId7"/>
          <a:stretch>
            <a:fillRect/>
          </a:stretch>
        </p:blipFill>
        <p:spPr>
          <a:xfrm>
            <a:off x="5701274" y="5008103"/>
            <a:ext cx="902765" cy="875242"/>
          </a:xfrm>
          <a:prstGeom prst="rect">
            <a:avLst/>
          </a:prstGeom>
        </p:spPr>
      </p:pic>
      <p:pic>
        <p:nvPicPr>
          <p:cNvPr id="21" name="Picture 20" descr="A logo of a college&#10;&#10;Description automatically generated">
            <a:extLst>
              <a:ext uri="{FF2B5EF4-FFF2-40B4-BE49-F238E27FC236}">
                <a16:creationId xmlns:a16="http://schemas.microsoft.com/office/drawing/2014/main" id="{533C6AE4-206D-F4D2-CCEE-93BC011C5767}"/>
              </a:ext>
            </a:extLst>
          </p:cNvPr>
          <p:cNvPicPr>
            <a:picLocks noChangeAspect="1"/>
          </p:cNvPicPr>
          <p:nvPr/>
        </p:nvPicPr>
        <p:blipFill>
          <a:blip r:embed="rId8"/>
          <a:stretch>
            <a:fillRect/>
          </a:stretch>
        </p:blipFill>
        <p:spPr>
          <a:xfrm>
            <a:off x="5701274" y="6994554"/>
            <a:ext cx="902765" cy="902765"/>
          </a:xfrm>
          <a:prstGeom prst="rect">
            <a:avLst/>
          </a:prstGeom>
        </p:spPr>
      </p:pic>
      <p:pic>
        <p:nvPicPr>
          <p:cNvPr id="23" name="Picture 22" descr="A logo of a bird&#10;&#10;Description automatically generated">
            <a:extLst>
              <a:ext uri="{FF2B5EF4-FFF2-40B4-BE49-F238E27FC236}">
                <a16:creationId xmlns:a16="http://schemas.microsoft.com/office/drawing/2014/main" id="{12E2DD9B-F863-1675-D0A1-060CBB7C6BAE}"/>
              </a:ext>
            </a:extLst>
          </p:cNvPr>
          <p:cNvPicPr>
            <a:picLocks noChangeAspect="1"/>
          </p:cNvPicPr>
          <p:nvPr/>
        </p:nvPicPr>
        <p:blipFill>
          <a:blip r:embed="rId9"/>
          <a:stretch>
            <a:fillRect/>
          </a:stretch>
        </p:blipFill>
        <p:spPr>
          <a:xfrm>
            <a:off x="5716979" y="6001328"/>
            <a:ext cx="871353" cy="875243"/>
          </a:xfrm>
          <a:prstGeom prst="rect">
            <a:avLst/>
          </a:prstGeom>
        </p:spPr>
      </p:pic>
      <p:pic>
        <p:nvPicPr>
          <p:cNvPr id="27" name="Picture 26" descr="A logo of a school&#10;&#10;Description automatically generated">
            <a:extLst>
              <a:ext uri="{FF2B5EF4-FFF2-40B4-BE49-F238E27FC236}">
                <a16:creationId xmlns:a16="http://schemas.microsoft.com/office/drawing/2014/main" id="{BF1428EC-7D38-D39C-E961-5FF4F773A086}"/>
              </a:ext>
            </a:extLst>
          </p:cNvPr>
          <p:cNvPicPr>
            <a:picLocks noChangeAspect="1"/>
          </p:cNvPicPr>
          <p:nvPr/>
        </p:nvPicPr>
        <p:blipFill>
          <a:blip r:embed="rId10"/>
          <a:stretch>
            <a:fillRect/>
          </a:stretch>
        </p:blipFill>
        <p:spPr>
          <a:xfrm>
            <a:off x="5604849" y="8021344"/>
            <a:ext cx="1095611" cy="902765"/>
          </a:xfrm>
          <a:prstGeom prst="rect">
            <a:avLst/>
          </a:prstGeom>
        </p:spPr>
      </p:pic>
      <p:sp>
        <p:nvSpPr>
          <p:cNvPr id="6" name="TextBox 5">
            <a:extLst>
              <a:ext uri="{FF2B5EF4-FFF2-40B4-BE49-F238E27FC236}">
                <a16:creationId xmlns:a16="http://schemas.microsoft.com/office/drawing/2014/main" id="{665C09EB-7219-5964-F389-7A668AC0A319}"/>
              </a:ext>
            </a:extLst>
          </p:cNvPr>
          <p:cNvSpPr txBox="1"/>
          <p:nvPr/>
        </p:nvSpPr>
        <p:spPr>
          <a:xfrm>
            <a:off x="1010105" y="8193505"/>
            <a:ext cx="3835020" cy="523220"/>
          </a:xfrm>
          <a:prstGeom prst="rect">
            <a:avLst/>
          </a:prstGeom>
          <a:noFill/>
        </p:spPr>
        <p:txBody>
          <a:bodyPr wrap="square">
            <a:spAutoFit/>
          </a:bodyPr>
          <a:lstStyle/>
          <a:p>
            <a:pPr marL="0" marR="0" lvl="0" indent="0" algn="l" rtl="0">
              <a:spcBef>
                <a:spcPts val="0"/>
              </a:spcBef>
              <a:spcAft>
                <a:spcPts val="0"/>
              </a:spcAft>
              <a:buNone/>
            </a:pPr>
            <a:r>
              <a:rPr lang="en-US" sz="1400" dirty="0">
                <a:solidFill>
                  <a:schemeClr val="bg1"/>
                </a:solidFill>
                <a:latin typeface="Lato"/>
                <a:ea typeface="Lato"/>
                <a:cs typeface="Lato"/>
                <a:sym typeface="Lato"/>
              </a:rPr>
              <a:t>CASL Version 1.3</a:t>
            </a:r>
            <a:endParaRPr lang="en-US" dirty="0">
              <a:solidFill>
                <a:schemeClr val="bg1"/>
              </a:solidFill>
            </a:endParaRPr>
          </a:p>
          <a:p>
            <a:pPr marL="0" marR="0" lvl="0" indent="0" algn="l" rtl="0">
              <a:spcBef>
                <a:spcPts val="0"/>
              </a:spcBef>
              <a:spcAft>
                <a:spcPts val="0"/>
              </a:spcAft>
              <a:buNone/>
            </a:pPr>
            <a:r>
              <a:rPr lang="en-US" dirty="0">
                <a:solidFill>
                  <a:schemeClr val="bg1"/>
                </a:solidFill>
                <a:latin typeface="Lato"/>
                <a:ea typeface="Lato"/>
                <a:cs typeface="Lato"/>
                <a:sym typeface="Lato"/>
              </a:rPr>
              <a:t>12</a:t>
            </a:r>
            <a:r>
              <a:rPr lang="en-US" sz="1400" dirty="0">
                <a:solidFill>
                  <a:schemeClr val="bg1"/>
                </a:solidFill>
                <a:latin typeface="Lato"/>
                <a:ea typeface="Lato"/>
                <a:cs typeface="Lato"/>
                <a:sym typeface="Lato"/>
              </a:rPr>
              <a:t> December 2024</a:t>
            </a:r>
            <a:endParaRPr lang="en-US" sz="2400" dirty="0">
              <a:solidFill>
                <a:schemeClr val="bg1"/>
              </a:solidFill>
              <a:latin typeface="Lato"/>
              <a:ea typeface="Lato"/>
              <a:cs typeface="Lato"/>
              <a:sym typeface="Lato"/>
            </a:endParaRPr>
          </a:p>
        </p:txBody>
      </p:sp>
      <p:pic>
        <p:nvPicPr>
          <p:cNvPr id="5" name="Picture 4" descr="A black and white logo&#10;&#10;Description automatically generated">
            <a:extLst>
              <a:ext uri="{FF2B5EF4-FFF2-40B4-BE49-F238E27FC236}">
                <a16:creationId xmlns:a16="http://schemas.microsoft.com/office/drawing/2014/main" id="{003DC824-CAD1-A914-2976-D98C8D5BADDA}"/>
              </a:ext>
            </a:extLst>
          </p:cNvPr>
          <p:cNvPicPr>
            <a:picLocks noChangeAspect="1"/>
          </p:cNvPicPr>
          <p:nvPr/>
        </p:nvPicPr>
        <p:blipFill>
          <a:blip r:embed="rId11"/>
          <a:stretch>
            <a:fillRect/>
          </a:stretch>
        </p:blipFill>
        <p:spPr>
          <a:xfrm>
            <a:off x="327232" y="8107122"/>
            <a:ext cx="609603" cy="6096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world&#10;&#10;Description automatically generated">
            <a:extLst>
              <a:ext uri="{FF2B5EF4-FFF2-40B4-BE49-F238E27FC236}">
                <a16:creationId xmlns:a16="http://schemas.microsoft.com/office/drawing/2014/main" id="{49733BA7-24A9-25D8-32FB-ECF53C2D0185}"/>
              </a:ext>
            </a:extLst>
          </p:cNvPr>
          <p:cNvPicPr>
            <a:picLocks noChangeAspect="1"/>
          </p:cNvPicPr>
          <p:nvPr/>
        </p:nvPicPr>
        <p:blipFill rotWithShape="1">
          <a:blip r:embed="rId2"/>
          <a:srcRect l="13674" t="4962" r="14497" b="10371"/>
          <a:stretch/>
        </p:blipFill>
        <p:spPr>
          <a:xfrm rot="5400000">
            <a:off x="2239442" y="-97622"/>
            <a:ext cx="3449257" cy="4699213"/>
          </a:xfrm>
          <a:prstGeom prst="rect">
            <a:avLst/>
          </a:prstGeom>
        </p:spPr>
      </p:pic>
      <p:pic>
        <p:nvPicPr>
          <p:cNvPr id="13" name="Picture 12">
            <a:extLst>
              <a:ext uri="{FF2B5EF4-FFF2-40B4-BE49-F238E27FC236}">
                <a16:creationId xmlns:a16="http://schemas.microsoft.com/office/drawing/2014/main" id="{AABD5AB2-8C86-8B92-790B-E1FE8611CFF7}"/>
              </a:ext>
            </a:extLst>
          </p:cNvPr>
          <p:cNvPicPr>
            <a:picLocks noChangeAspect="1"/>
          </p:cNvPicPr>
          <p:nvPr/>
        </p:nvPicPr>
        <p:blipFill>
          <a:blip r:embed="rId3"/>
          <a:stretch>
            <a:fillRect/>
          </a:stretch>
        </p:blipFill>
        <p:spPr>
          <a:xfrm>
            <a:off x="4847280" y="7792952"/>
            <a:ext cx="1939285" cy="1254832"/>
          </a:xfrm>
          <a:prstGeom prst="rect">
            <a:avLst/>
          </a:prstGeom>
        </p:spPr>
      </p:pic>
      <p:pic>
        <p:nvPicPr>
          <p:cNvPr id="14" name="Picture 13">
            <a:extLst>
              <a:ext uri="{FF2B5EF4-FFF2-40B4-BE49-F238E27FC236}">
                <a16:creationId xmlns:a16="http://schemas.microsoft.com/office/drawing/2014/main" id="{0CA44F79-4FCE-542E-E416-676DD768630A}"/>
              </a:ext>
            </a:extLst>
          </p:cNvPr>
          <p:cNvPicPr>
            <a:picLocks noChangeAspect="1"/>
          </p:cNvPicPr>
          <p:nvPr/>
        </p:nvPicPr>
        <p:blipFill>
          <a:blip r:embed="rId4"/>
          <a:stretch>
            <a:fillRect/>
          </a:stretch>
        </p:blipFill>
        <p:spPr>
          <a:xfrm>
            <a:off x="109750" y="7808414"/>
            <a:ext cx="1939285" cy="1254832"/>
          </a:xfrm>
          <a:prstGeom prst="rect">
            <a:avLst/>
          </a:prstGeom>
        </p:spPr>
      </p:pic>
      <p:pic>
        <p:nvPicPr>
          <p:cNvPr id="15" name="Picture 14">
            <a:extLst>
              <a:ext uri="{FF2B5EF4-FFF2-40B4-BE49-F238E27FC236}">
                <a16:creationId xmlns:a16="http://schemas.microsoft.com/office/drawing/2014/main" id="{9B7F49E1-9D9A-18C3-D495-7FDBD859D557}"/>
              </a:ext>
            </a:extLst>
          </p:cNvPr>
          <p:cNvPicPr>
            <a:picLocks noChangeAspect="1"/>
          </p:cNvPicPr>
          <p:nvPr/>
        </p:nvPicPr>
        <p:blipFill>
          <a:blip r:embed="rId5"/>
          <a:stretch>
            <a:fillRect/>
          </a:stretch>
        </p:blipFill>
        <p:spPr>
          <a:xfrm>
            <a:off x="2520442" y="7795482"/>
            <a:ext cx="1939286" cy="1254832"/>
          </a:xfrm>
          <a:prstGeom prst="rect">
            <a:avLst/>
          </a:prstGeom>
        </p:spPr>
      </p:pic>
      <p:pic>
        <p:nvPicPr>
          <p:cNvPr id="17" name="Picture 16" descr="A map of a green island with hexagons&#10;&#10;Description automatically generated">
            <a:extLst>
              <a:ext uri="{FF2B5EF4-FFF2-40B4-BE49-F238E27FC236}">
                <a16:creationId xmlns:a16="http://schemas.microsoft.com/office/drawing/2014/main" id="{6D9E5508-4274-A286-E9F3-62B338062A9B}"/>
              </a:ext>
            </a:extLst>
          </p:cNvPr>
          <p:cNvPicPr>
            <a:picLocks noChangeAspect="1"/>
          </p:cNvPicPr>
          <p:nvPr/>
        </p:nvPicPr>
        <p:blipFill rotWithShape="1">
          <a:blip r:embed="rId6"/>
          <a:srcRect l="27936" r="8911" b="64267"/>
          <a:stretch/>
        </p:blipFill>
        <p:spPr>
          <a:xfrm>
            <a:off x="1620524" y="4119234"/>
            <a:ext cx="3345602" cy="2760735"/>
          </a:xfrm>
          <a:prstGeom prst="rect">
            <a:avLst/>
          </a:prstGeom>
        </p:spPr>
      </p:pic>
      <p:sp>
        <p:nvSpPr>
          <p:cNvPr id="20" name="TextBox 19">
            <a:extLst>
              <a:ext uri="{FF2B5EF4-FFF2-40B4-BE49-F238E27FC236}">
                <a16:creationId xmlns:a16="http://schemas.microsoft.com/office/drawing/2014/main" id="{2CD3C858-6582-EA67-12AD-B22ED9D09D4B}"/>
              </a:ext>
            </a:extLst>
          </p:cNvPr>
          <p:cNvSpPr txBox="1"/>
          <p:nvPr/>
        </p:nvSpPr>
        <p:spPr>
          <a:xfrm>
            <a:off x="174607" y="6900521"/>
            <a:ext cx="6611958" cy="892552"/>
          </a:xfrm>
          <a:prstGeom prst="rect">
            <a:avLst/>
          </a:prstGeom>
          <a:noFill/>
        </p:spPr>
        <p:txBody>
          <a:bodyPr wrap="square" rtlCol="0">
            <a:spAutoFit/>
          </a:bodyPr>
          <a:lstStyle/>
          <a:p>
            <a:pPr algn="ctr"/>
            <a:r>
              <a:rPr lang="en-US" sz="1600" b="1" dirty="0">
                <a:latin typeface="Bahnschrift SemiCondensed" panose="020B0502040204020203" pitchFamily="34" charset="0"/>
              </a:rPr>
              <a:t>Off-board Maps:</a:t>
            </a:r>
          </a:p>
          <a:p>
            <a:pPr algn="ctr"/>
            <a:r>
              <a:rPr lang="en-US" sz="1200" dirty="0">
                <a:latin typeface="Bahnschrift SemiCondensed" panose="020B0502040204020203" pitchFamily="34" charset="0"/>
              </a:rPr>
              <a:t>Units not represented on the operational or tactical maps, either because of status or congestion, may be represented on these boards. Task force boards represent collections of ships that would be unwieldy on the main map. Task forces on the op. map correspond to ships on the board to the right.</a:t>
            </a:r>
          </a:p>
        </p:txBody>
      </p:sp>
      <p:sp>
        <p:nvSpPr>
          <p:cNvPr id="21" name="TextBox 20">
            <a:extLst>
              <a:ext uri="{FF2B5EF4-FFF2-40B4-BE49-F238E27FC236}">
                <a16:creationId xmlns:a16="http://schemas.microsoft.com/office/drawing/2014/main" id="{11CB0EB1-CFE7-E319-6E0B-22AEBE2864B7}"/>
              </a:ext>
            </a:extLst>
          </p:cNvPr>
          <p:cNvSpPr txBox="1"/>
          <p:nvPr/>
        </p:nvSpPr>
        <p:spPr>
          <a:xfrm>
            <a:off x="259174" y="674697"/>
            <a:ext cx="1295411" cy="2985433"/>
          </a:xfrm>
          <a:prstGeom prst="rect">
            <a:avLst/>
          </a:prstGeom>
          <a:noFill/>
        </p:spPr>
        <p:txBody>
          <a:bodyPr wrap="square" rtlCol="0">
            <a:spAutoFit/>
          </a:bodyPr>
          <a:lstStyle/>
          <a:p>
            <a:pPr algn="ctr"/>
            <a:r>
              <a:rPr lang="en-US" sz="1600" b="1" dirty="0">
                <a:latin typeface="Bahnschrift SemiCondensed" panose="020B0502040204020203" pitchFamily="34" charset="0"/>
              </a:rPr>
              <a:t>Operational Map</a:t>
            </a:r>
          </a:p>
          <a:p>
            <a:pPr algn="ctr"/>
            <a:r>
              <a:rPr lang="en-US" sz="1200" dirty="0">
                <a:latin typeface="Bahnschrift SemiCondensed" panose="020B0502040204020203" pitchFamily="34" charset="0"/>
              </a:rPr>
              <a:t>Represent terrain, air and seaports and other points of strategic interest. Hexagons are 200 nautical miles from side to side. Units on this map are generally naval, air, and long-range missile and air defense units.</a:t>
            </a:r>
          </a:p>
        </p:txBody>
      </p:sp>
      <p:sp>
        <p:nvSpPr>
          <p:cNvPr id="22" name="TextBox 21">
            <a:extLst>
              <a:ext uri="{FF2B5EF4-FFF2-40B4-BE49-F238E27FC236}">
                <a16:creationId xmlns:a16="http://schemas.microsoft.com/office/drawing/2014/main" id="{EEC3FE03-D4FD-CB3D-AB27-3C0A2EAD2338}"/>
              </a:ext>
            </a:extLst>
          </p:cNvPr>
          <p:cNvSpPr txBox="1"/>
          <p:nvPr/>
        </p:nvSpPr>
        <p:spPr>
          <a:xfrm>
            <a:off x="174607" y="4129995"/>
            <a:ext cx="1396906" cy="2739211"/>
          </a:xfrm>
          <a:prstGeom prst="rect">
            <a:avLst/>
          </a:prstGeom>
          <a:noFill/>
        </p:spPr>
        <p:txBody>
          <a:bodyPr wrap="square" rtlCol="0">
            <a:spAutoFit/>
          </a:bodyPr>
          <a:lstStyle/>
          <a:p>
            <a:pPr algn="ctr"/>
            <a:r>
              <a:rPr lang="en-US" sz="1600" b="1" dirty="0">
                <a:latin typeface="Bahnschrift SemiCondensed" panose="020B0502040204020203" pitchFamily="34" charset="0"/>
              </a:rPr>
              <a:t>Tactical Maps</a:t>
            </a:r>
          </a:p>
          <a:p>
            <a:pPr algn="ctr"/>
            <a:r>
              <a:rPr lang="en-US" sz="1200" dirty="0">
                <a:latin typeface="Bahnschrift SemiCondensed" panose="020B0502040204020203" pitchFamily="34" charset="0"/>
              </a:rPr>
              <a:t>These maps are scaled more appropriately to operations in the ground domain. White hexagons are 5 or 10 nautical miles. Yellow hexagons are 50 nautical miles and are helpful for long-range artillery and rotary aircraft.</a:t>
            </a:r>
          </a:p>
        </p:txBody>
      </p:sp>
      <p:pic>
        <p:nvPicPr>
          <p:cNvPr id="24" name="Picture 23" descr="A blue square with a flag and a satellite&#10;&#10;Description automatically generated">
            <a:extLst>
              <a:ext uri="{FF2B5EF4-FFF2-40B4-BE49-F238E27FC236}">
                <a16:creationId xmlns:a16="http://schemas.microsoft.com/office/drawing/2014/main" id="{94F3E376-2508-29AD-7160-6CD5E35FA36F}"/>
              </a:ext>
            </a:extLst>
          </p:cNvPr>
          <p:cNvPicPr>
            <a:picLocks noChangeAspect="1"/>
          </p:cNvPicPr>
          <p:nvPr/>
        </p:nvPicPr>
        <p:blipFill>
          <a:blip r:embed="rId7"/>
          <a:stretch>
            <a:fillRect/>
          </a:stretch>
        </p:blipFill>
        <p:spPr>
          <a:xfrm>
            <a:off x="4192001" y="3378690"/>
            <a:ext cx="364779" cy="364779"/>
          </a:xfrm>
          <a:prstGeom prst="rect">
            <a:avLst/>
          </a:prstGeom>
        </p:spPr>
      </p:pic>
      <p:pic>
        <p:nvPicPr>
          <p:cNvPr id="26" name="Picture 25" descr="A blue square with a flag and a satellite&#10;&#10;Description automatically generated">
            <a:extLst>
              <a:ext uri="{FF2B5EF4-FFF2-40B4-BE49-F238E27FC236}">
                <a16:creationId xmlns:a16="http://schemas.microsoft.com/office/drawing/2014/main" id="{E4A97131-D4E7-294C-7086-ED8CA86DE980}"/>
              </a:ext>
            </a:extLst>
          </p:cNvPr>
          <p:cNvPicPr>
            <a:picLocks noChangeAspect="1"/>
          </p:cNvPicPr>
          <p:nvPr/>
        </p:nvPicPr>
        <p:blipFill>
          <a:blip r:embed="rId8"/>
          <a:stretch>
            <a:fillRect/>
          </a:stretch>
        </p:blipFill>
        <p:spPr>
          <a:xfrm>
            <a:off x="2014283" y="2880978"/>
            <a:ext cx="364779" cy="364779"/>
          </a:xfrm>
          <a:prstGeom prst="rect">
            <a:avLst/>
          </a:prstGeom>
        </p:spPr>
      </p:pic>
      <p:pic>
        <p:nvPicPr>
          <p:cNvPr id="28" name="Picture 27" descr="A red and blue square with black circles and a star&#10;&#10;Description automatically generated">
            <a:extLst>
              <a:ext uri="{FF2B5EF4-FFF2-40B4-BE49-F238E27FC236}">
                <a16:creationId xmlns:a16="http://schemas.microsoft.com/office/drawing/2014/main" id="{70D94B35-0FA0-4684-D2CD-AE2E62094FB3}"/>
              </a:ext>
            </a:extLst>
          </p:cNvPr>
          <p:cNvPicPr>
            <a:picLocks noChangeAspect="1"/>
          </p:cNvPicPr>
          <p:nvPr/>
        </p:nvPicPr>
        <p:blipFill>
          <a:blip r:embed="rId9"/>
          <a:stretch>
            <a:fillRect/>
          </a:stretch>
        </p:blipFill>
        <p:spPr>
          <a:xfrm>
            <a:off x="4461054" y="1802634"/>
            <a:ext cx="364780" cy="364780"/>
          </a:xfrm>
          <a:prstGeom prst="rect">
            <a:avLst/>
          </a:prstGeom>
        </p:spPr>
      </p:pic>
      <p:pic>
        <p:nvPicPr>
          <p:cNvPr id="42" name="Picture 41" descr="A screenshot of a video game&#10;&#10;Description automatically generated">
            <a:extLst>
              <a:ext uri="{FF2B5EF4-FFF2-40B4-BE49-F238E27FC236}">
                <a16:creationId xmlns:a16="http://schemas.microsoft.com/office/drawing/2014/main" id="{45691847-6B3C-627C-9F38-4C69A65A0E23}"/>
              </a:ext>
            </a:extLst>
          </p:cNvPr>
          <p:cNvPicPr>
            <a:picLocks noChangeAspect="1"/>
          </p:cNvPicPr>
          <p:nvPr/>
        </p:nvPicPr>
        <p:blipFill>
          <a:blip r:embed="rId10"/>
          <a:stretch>
            <a:fillRect/>
          </a:stretch>
        </p:blipFill>
        <p:spPr>
          <a:xfrm>
            <a:off x="5581221" y="3399849"/>
            <a:ext cx="216298" cy="216298"/>
          </a:xfrm>
          <a:prstGeom prst="rect">
            <a:avLst/>
          </a:prstGeom>
        </p:spPr>
      </p:pic>
      <p:pic>
        <p:nvPicPr>
          <p:cNvPr id="44" name="Picture 43" descr="A screenshot of a video game&#10;&#10;Description automatically generated">
            <a:extLst>
              <a:ext uri="{FF2B5EF4-FFF2-40B4-BE49-F238E27FC236}">
                <a16:creationId xmlns:a16="http://schemas.microsoft.com/office/drawing/2014/main" id="{6DBE2F30-FC5C-92C8-50E4-4CD509CCAB50}"/>
              </a:ext>
            </a:extLst>
          </p:cNvPr>
          <p:cNvPicPr>
            <a:picLocks noChangeAspect="1"/>
          </p:cNvPicPr>
          <p:nvPr/>
        </p:nvPicPr>
        <p:blipFill>
          <a:blip r:embed="rId11"/>
          <a:stretch>
            <a:fillRect/>
          </a:stretch>
        </p:blipFill>
        <p:spPr>
          <a:xfrm>
            <a:off x="3463461" y="1883106"/>
            <a:ext cx="216298" cy="216298"/>
          </a:xfrm>
          <a:prstGeom prst="rect">
            <a:avLst/>
          </a:prstGeom>
        </p:spPr>
      </p:pic>
      <p:pic>
        <p:nvPicPr>
          <p:cNvPr id="48" name="Picture 47" descr="A screenshot of a video game&#10;&#10;Description automatically generated">
            <a:extLst>
              <a:ext uri="{FF2B5EF4-FFF2-40B4-BE49-F238E27FC236}">
                <a16:creationId xmlns:a16="http://schemas.microsoft.com/office/drawing/2014/main" id="{45E34955-3421-CCAB-229A-6CCB777E8CCB}"/>
              </a:ext>
            </a:extLst>
          </p:cNvPr>
          <p:cNvPicPr>
            <a:picLocks noChangeAspect="1"/>
          </p:cNvPicPr>
          <p:nvPr/>
        </p:nvPicPr>
        <p:blipFill>
          <a:blip r:embed="rId12"/>
          <a:stretch>
            <a:fillRect/>
          </a:stretch>
        </p:blipFill>
        <p:spPr>
          <a:xfrm>
            <a:off x="5419990" y="1392747"/>
            <a:ext cx="216299" cy="216299"/>
          </a:xfrm>
          <a:prstGeom prst="rect">
            <a:avLst/>
          </a:prstGeom>
        </p:spPr>
      </p:pic>
      <p:pic>
        <p:nvPicPr>
          <p:cNvPr id="50" name="Picture 49" descr="A red circle with white text and numbers&#10;&#10;Description automatically generated">
            <a:extLst>
              <a:ext uri="{FF2B5EF4-FFF2-40B4-BE49-F238E27FC236}">
                <a16:creationId xmlns:a16="http://schemas.microsoft.com/office/drawing/2014/main" id="{9863FEB1-8E68-BF85-5CC7-594CB565439B}"/>
              </a:ext>
            </a:extLst>
          </p:cNvPr>
          <p:cNvPicPr>
            <a:picLocks noChangeAspect="1"/>
          </p:cNvPicPr>
          <p:nvPr/>
        </p:nvPicPr>
        <p:blipFill>
          <a:blip r:embed="rId13"/>
          <a:stretch>
            <a:fillRect/>
          </a:stretch>
        </p:blipFill>
        <p:spPr>
          <a:xfrm>
            <a:off x="2792675" y="5173058"/>
            <a:ext cx="239509" cy="239509"/>
          </a:xfrm>
          <a:prstGeom prst="rect">
            <a:avLst/>
          </a:prstGeom>
        </p:spPr>
      </p:pic>
      <p:pic>
        <p:nvPicPr>
          <p:cNvPr id="54" name="Picture 53" descr="A logo with a plane and a star&#10;&#10;Description automatically generated with medium confidence">
            <a:extLst>
              <a:ext uri="{FF2B5EF4-FFF2-40B4-BE49-F238E27FC236}">
                <a16:creationId xmlns:a16="http://schemas.microsoft.com/office/drawing/2014/main" id="{5C44071D-041E-6437-1C51-42A0C799F16C}"/>
              </a:ext>
            </a:extLst>
          </p:cNvPr>
          <p:cNvPicPr>
            <a:picLocks noChangeAspect="1"/>
          </p:cNvPicPr>
          <p:nvPr/>
        </p:nvPicPr>
        <p:blipFill>
          <a:blip r:embed="rId14"/>
          <a:stretch>
            <a:fillRect/>
          </a:stretch>
        </p:blipFill>
        <p:spPr>
          <a:xfrm>
            <a:off x="5607129" y="1927905"/>
            <a:ext cx="239509" cy="239509"/>
          </a:xfrm>
          <a:prstGeom prst="rect">
            <a:avLst/>
          </a:prstGeom>
        </p:spPr>
      </p:pic>
      <p:pic>
        <p:nvPicPr>
          <p:cNvPr id="58" name="Picture 57" descr="A screenshot of a video game&#10;&#10;Description automatically generated">
            <a:extLst>
              <a:ext uri="{FF2B5EF4-FFF2-40B4-BE49-F238E27FC236}">
                <a16:creationId xmlns:a16="http://schemas.microsoft.com/office/drawing/2014/main" id="{DBD63D02-60D3-0850-A244-DBEA96B4E187}"/>
              </a:ext>
            </a:extLst>
          </p:cNvPr>
          <p:cNvPicPr>
            <a:picLocks noChangeAspect="1"/>
          </p:cNvPicPr>
          <p:nvPr/>
        </p:nvPicPr>
        <p:blipFill>
          <a:blip r:embed="rId15"/>
          <a:stretch>
            <a:fillRect/>
          </a:stretch>
        </p:blipFill>
        <p:spPr>
          <a:xfrm>
            <a:off x="5419990" y="2354682"/>
            <a:ext cx="239509" cy="239509"/>
          </a:xfrm>
          <a:prstGeom prst="rect">
            <a:avLst/>
          </a:prstGeom>
        </p:spPr>
      </p:pic>
      <p:pic>
        <p:nvPicPr>
          <p:cNvPr id="60" name="Picture 59" descr="A screen shot of a video game&#10;&#10;Description automatically generated">
            <a:extLst>
              <a:ext uri="{FF2B5EF4-FFF2-40B4-BE49-F238E27FC236}">
                <a16:creationId xmlns:a16="http://schemas.microsoft.com/office/drawing/2014/main" id="{9159EF01-7887-433D-F86D-58FB6CEFB7E4}"/>
              </a:ext>
            </a:extLst>
          </p:cNvPr>
          <p:cNvPicPr>
            <a:picLocks noChangeAspect="1"/>
          </p:cNvPicPr>
          <p:nvPr/>
        </p:nvPicPr>
        <p:blipFill>
          <a:blip r:embed="rId16"/>
          <a:stretch>
            <a:fillRect/>
          </a:stretch>
        </p:blipFill>
        <p:spPr>
          <a:xfrm>
            <a:off x="4254635" y="3251736"/>
            <a:ext cx="239509" cy="239509"/>
          </a:xfrm>
          <a:prstGeom prst="rect">
            <a:avLst/>
          </a:prstGeom>
        </p:spPr>
      </p:pic>
      <p:pic>
        <p:nvPicPr>
          <p:cNvPr id="61" name="Picture 60" descr="A screen shot of a video game&#10;&#10;Description automatically generated">
            <a:extLst>
              <a:ext uri="{FF2B5EF4-FFF2-40B4-BE49-F238E27FC236}">
                <a16:creationId xmlns:a16="http://schemas.microsoft.com/office/drawing/2014/main" id="{1D1A9AD1-5C53-7677-5520-2ACCA9B0EE98}"/>
              </a:ext>
            </a:extLst>
          </p:cNvPr>
          <p:cNvPicPr>
            <a:picLocks noChangeAspect="1"/>
          </p:cNvPicPr>
          <p:nvPr/>
        </p:nvPicPr>
        <p:blipFill>
          <a:blip r:embed="rId16"/>
          <a:stretch>
            <a:fillRect/>
          </a:stretch>
        </p:blipFill>
        <p:spPr>
          <a:xfrm>
            <a:off x="4072244" y="3293859"/>
            <a:ext cx="239509" cy="239509"/>
          </a:xfrm>
          <a:prstGeom prst="rect">
            <a:avLst/>
          </a:prstGeom>
        </p:spPr>
      </p:pic>
      <p:pic>
        <p:nvPicPr>
          <p:cNvPr id="63" name="Picture 62" descr="A screen shot of a video game&#10;&#10;Description automatically generated">
            <a:extLst>
              <a:ext uri="{FF2B5EF4-FFF2-40B4-BE49-F238E27FC236}">
                <a16:creationId xmlns:a16="http://schemas.microsoft.com/office/drawing/2014/main" id="{725BE0CA-1D29-494D-AEB7-3B08D9DF1AC8}"/>
              </a:ext>
            </a:extLst>
          </p:cNvPr>
          <p:cNvPicPr>
            <a:picLocks noChangeAspect="1"/>
          </p:cNvPicPr>
          <p:nvPr/>
        </p:nvPicPr>
        <p:blipFill>
          <a:blip r:embed="rId17"/>
          <a:stretch>
            <a:fillRect/>
          </a:stretch>
        </p:blipFill>
        <p:spPr>
          <a:xfrm>
            <a:off x="4049380" y="3590486"/>
            <a:ext cx="239509" cy="239509"/>
          </a:xfrm>
          <a:prstGeom prst="rect">
            <a:avLst/>
          </a:prstGeom>
        </p:spPr>
      </p:pic>
      <p:pic>
        <p:nvPicPr>
          <p:cNvPr id="65" name="Picture 64" descr="A screenshot of a video game&#10;&#10;Description automatically generated">
            <a:extLst>
              <a:ext uri="{FF2B5EF4-FFF2-40B4-BE49-F238E27FC236}">
                <a16:creationId xmlns:a16="http://schemas.microsoft.com/office/drawing/2014/main" id="{F8B90E20-73F1-1D74-F079-F5D5189FFE47}"/>
              </a:ext>
            </a:extLst>
          </p:cNvPr>
          <p:cNvPicPr>
            <a:picLocks noChangeAspect="1"/>
          </p:cNvPicPr>
          <p:nvPr/>
        </p:nvPicPr>
        <p:blipFill>
          <a:blip r:embed="rId18"/>
          <a:stretch>
            <a:fillRect/>
          </a:stretch>
        </p:blipFill>
        <p:spPr>
          <a:xfrm>
            <a:off x="2259307" y="2817036"/>
            <a:ext cx="239510" cy="239510"/>
          </a:xfrm>
          <a:prstGeom prst="rect">
            <a:avLst/>
          </a:prstGeom>
        </p:spPr>
      </p:pic>
      <p:pic>
        <p:nvPicPr>
          <p:cNvPr id="67" name="Picture 66" descr="A screenshot of a game&#10;&#10;Description automatically generated">
            <a:extLst>
              <a:ext uri="{FF2B5EF4-FFF2-40B4-BE49-F238E27FC236}">
                <a16:creationId xmlns:a16="http://schemas.microsoft.com/office/drawing/2014/main" id="{0B6B743F-F02E-77E7-AC8E-80620C77E7E1}"/>
              </a:ext>
            </a:extLst>
          </p:cNvPr>
          <p:cNvPicPr>
            <a:picLocks noChangeAspect="1"/>
          </p:cNvPicPr>
          <p:nvPr/>
        </p:nvPicPr>
        <p:blipFill>
          <a:blip r:embed="rId19"/>
          <a:stretch>
            <a:fillRect/>
          </a:stretch>
        </p:blipFill>
        <p:spPr>
          <a:xfrm>
            <a:off x="4594455" y="2029336"/>
            <a:ext cx="239509" cy="239509"/>
          </a:xfrm>
          <a:prstGeom prst="rect">
            <a:avLst/>
          </a:prstGeom>
        </p:spPr>
      </p:pic>
      <p:pic>
        <p:nvPicPr>
          <p:cNvPr id="75" name="Picture 74" descr="A screenshot of a video game&#10;&#10;Description automatically generated">
            <a:extLst>
              <a:ext uri="{FF2B5EF4-FFF2-40B4-BE49-F238E27FC236}">
                <a16:creationId xmlns:a16="http://schemas.microsoft.com/office/drawing/2014/main" id="{3B370798-227E-EE7C-1CF4-42720882AF12}"/>
              </a:ext>
            </a:extLst>
          </p:cNvPr>
          <p:cNvPicPr>
            <a:picLocks noChangeAspect="1"/>
          </p:cNvPicPr>
          <p:nvPr/>
        </p:nvPicPr>
        <p:blipFill>
          <a:blip r:embed="rId20"/>
          <a:stretch>
            <a:fillRect/>
          </a:stretch>
        </p:blipFill>
        <p:spPr>
          <a:xfrm>
            <a:off x="3114741" y="2474436"/>
            <a:ext cx="239510" cy="239510"/>
          </a:xfrm>
          <a:prstGeom prst="rect">
            <a:avLst/>
          </a:prstGeom>
        </p:spPr>
      </p:pic>
      <p:pic>
        <p:nvPicPr>
          <p:cNvPr id="103" name="Picture 102" descr="A screenshot of a game&#10;&#10;Description automatically generated">
            <a:extLst>
              <a:ext uri="{FF2B5EF4-FFF2-40B4-BE49-F238E27FC236}">
                <a16:creationId xmlns:a16="http://schemas.microsoft.com/office/drawing/2014/main" id="{95D5EAFE-4F86-24EF-471E-B227D772D1A8}"/>
              </a:ext>
            </a:extLst>
          </p:cNvPr>
          <p:cNvPicPr>
            <a:picLocks noChangeAspect="1"/>
          </p:cNvPicPr>
          <p:nvPr/>
        </p:nvPicPr>
        <p:blipFill>
          <a:blip r:embed="rId21"/>
          <a:stretch>
            <a:fillRect/>
          </a:stretch>
        </p:blipFill>
        <p:spPr>
          <a:xfrm>
            <a:off x="3836944" y="5786073"/>
            <a:ext cx="275274" cy="275274"/>
          </a:xfrm>
          <a:prstGeom prst="rect">
            <a:avLst/>
          </a:prstGeom>
        </p:spPr>
      </p:pic>
      <p:pic>
        <p:nvPicPr>
          <p:cNvPr id="105" name="Picture 104" descr="A screenshot of a game&#10;&#10;Description automatically generated">
            <a:extLst>
              <a:ext uri="{FF2B5EF4-FFF2-40B4-BE49-F238E27FC236}">
                <a16:creationId xmlns:a16="http://schemas.microsoft.com/office/drawing/2014/main" id="{393E8D83-0828-8763-7CF7-9D19522ABA3C}"/>
              </a:ext>
            </a:extLst>
          </p:cNvPr>
          <p:cNvPicPr>
            <a:picLocks noChangeAspect="1"/>
          </p:cNvPicPr>
          <p:nvPr/>
        </p:nvPicPr>
        <p:blipFill>
          <a:blip r:embed="rId22"/>
          <a:stretch>
            <a:fillRect/>
          </a:stretch>
        </p:blipFill>
        <p:spPr>
          <a:xfrm>
            <a:off x="3501884" y="5894069"/>
            <a:ext cx="275275" cy="275275"/>
          </a:xfrm>
          <a:prstGeom prst="rect">
            <a:avLst/>
          </a:prstGeom>
        </p:spPr>
      </p:pic>
      <p:pic>
        <p:nvPicPr>
          <p:cNvPr id="107" name="Picture 106" descr="A screenshot of a video game&#10;&#10;Description automatically generated">
            <a:extLst>
              <a:ext uri="{FF2B5EF4-FFF2-40B4-BE49-F238E27FC236}">
                <a16:creationId xmlns:a16="http://schemas.microsoft.com/office/drawing/2014/main" id="{54D4D390-C2A2-867E-2162-0B1AF0EF0DBF}"/>
              </a:ext>
            </a:extLst>
          </p:cNvPr>
          <p:cNvPicPr>
            <a:picLocks noChangeAspect="1"/>
          </p:cNvPicPr>
          <p:nvPr/>
        </p:nvPicPr>
        <p:blipFill>
          <a:blip r:embed="rId23"/>
          <a:stretch>
            <a:fillRect/>
          </a:stretch>
        </p:blipFill>
        <p:spPr>
          <a:xfrm>
            <a:off x="3559750" y="5928376"/>
            <a:ext cx="275275" cy="275275"/>
          </a:xfrm>
          <a:prstGeom prst="rect">
            <a:avLst/>
          </a:prstGeom>
        </p:spPr>
      </p:pic>
      <p:pic>
        <p:nvPicPr>
          <p:cNvPr id="109" name="Picture 108" descr="A screenshot of a video game&#10;&#10;Description automatically generated">
            <a:extLst>
              <a:ext uri="{FF2B5EF4-FFF2-40B4-BE49-F238E27FC236}">
                <a16:creationId xmlns:a16="http://schemas.microsoft.com/office/drawing/2014/main" id="{917244DD-5B29-A788-0D0B-F9942C4944CC}"/>
              </a:ext>
            </a:extLst>
          </p:cNvPr>
          <p:cNvPicPr>
            <a:picLocks noChangeAspect="1"/>
          </p:cNvPicPr>
          <p:nvPr/>
        </p:nvPicPr>
        <p:blipFill>
          <a:blip r:embed="rId24"/>
          <a:stretch>
            <a:fillRect/>
          </a:stretch>
        </p:blipFill>
        <p:spPr>
          <a:xfrm>
            <a:off x="3617616" y="5958016"/>
            <a:ext cx="275275" cy="275275"/>
          </a:xfrm>
          <a:prstGeom prst="rect">
            <a:avLst/>
          </a:prstGeom>
        </p:spPr>
      </p:pic>
      <p:pic>
        <p:nvPicPr>
          <p:cNvPr id="111" name="Picture 110" descr="A screenshot of a game&#10;&#10;Description automatically generated">
            <a:extLst>
              <a:ext uri="{FF2B5EF4-FFF2-40B4-BE49-F238E27FC236}">
                <a16:creationId xmlns:a16="http://schemas.microsoft.com/office/drawing/2014/main" id="{3955379A-2BD9-9950-0949-F659AF1CBC86}"/>
              </a:ext>
            </a:extLst>
          </p:cNvPr>
          <p:cNvPicPr>
            <a:picLocks noChangeAspect="1"/>
          </p:cNvPicPr>
          <p:nvPr/>
        </p:nvPicPr>
        <p:blipFill>
          <a:blip r:embed="rId25"/>
          <a:stretch>
            <a:fillRect/>
          </a:stretch>
        </p:blipFill>
        <p:spPr>
          <a:xfrm>
            <a:off x="3559749" y="4916421"/>
            <a:ext cx="275275" cy="275275"/>
          </a:xfrm>
          <a:prstGeom prst="rect">
            <a:avLst/>
          </a:prstGeom>
        </p:spPr>
      </p:pic>
      <p:pic>
        <p:nvPicPr>
          <p:cNvPr id="113" name="Picture 112" descr="A screenshot of a game&#10;&#10;Description automatically generated">
            <a:extLst>
              <a:ext uri="{FF2B5EF4-FFF2-40B4-BE49-F238E27FC236}">
                <a16:creationId xmlns:a16="http://schemas.microsoft.com/office/drawing/2014/main" id="{2AE9D4FA-330B-4D8D-D00C-24BD03B42316}"/>
              </a:ext>
            </a:extLst>
          </p:cNvPr>
          <p:cNvPicPr>
            <a:picLocks noChangeAspect="1"/>
          </p:cNvPicPr>
          <p:nvPr/>
        </p:nvPicPr>
        <p:blipFill>
          <a:blip r:embed="rId26"/>
          <a:stretch>
            <a:fillRect/>
          </a:stretch>
        </p:blipFill>
        <p:spPr>
          <a:xfrm>
            <a:off x="2958465" y="5273022"/>
            <a:ext cx="275275" cy="275275"/>
          </a:xfrm>
          <a:prstGeom prst="rect">
            <a:avLst/>
          </a:prstGeom>
        </p:spPr>
      </p:pic>
      <p:pic>
        <p:nvPicPr>
          <p:cNvPr id="115" name="Picture 114" descr="A screenshot of a game&#10;&#10;Description automatically generated">
            <a:extLst>
              <a:ext uri="{FF2B5EF4-FFF2-40B4-BE49-F238E27FC236}">
                <a16:creationId xmlns:a16="http://schemas.microsoft.com/office/drawing/2014/main" id="{2FFCC818-6507-BF35-D0CB-AE2BC4413516}"/>
              </a:ext>
            </a:extLst>
          </p:cNvPr>
          <p:cNvPicPr>
            <a:picLocks noChangeAspect="1"/>
          </p:cNvPicPr>
          <p:nvPr/>
        </p:nvPicPr>
        <p:blipFill>
          <a:blip r:embed="rId27"/>
          <a:stretch>
            <a:fillRect/>
          </a:stretch>
        </p:blipFill>
        <p:spPr>
          <a:xfrm>
            <a:off x="2657245" y="5410660"/>
            <a:ext cx="275275" cy="275275"/>
          </a:xfrm>
          <a:prstGeom prst="rect">
            <a:avLst/>
          </a:prstGeom>
        </p:spPr>
      </p:pic>
      <p:pic>
        <p:nvPicPr>
          <p:cNvPr id="117" name="Picture 116" descr="A screenshot of a game&#10;&#10;Description automatically generated">
            <a:extLst>
              <a:ext uri="{FF2B5EF4-FFF2-40B4-BE49-F238E27FC236}">
                <a16:creationId xmlns:a16="http://schemas.microsoft.com/office/drawing/2014/main" id="{6DCB8297-BBD9-7577-5FF4-BBE3899045B5}"/>
              </a:ext>
            </a:extLst>
          </p:cNvPr>
          <p:cNvPicPr>
            <a:picLocks noChangeAspect="1"/>
          </p:cNvPicPr>
          <p:nvPr/>
        </p:nvPicPr>
        <p:blipFill>
          <a:blip r:embed="rId28"/>
          <a:stretch>
            <a:fillRect/>
          </a:stretch>
        </p:blipFill>
        <p:spPr>
          <a:xfrm>
            <a:off x="2381970" y="5592701"/>
            <a:ext cx="275275" cy="275275"/>
          </a:xfrm>
          <a:prstGeom prst="rect">
            <a:avLst/>
          </a:prstGeom>
        </p:spPr>
      </p:pic>
      <p:pic>
        <p:nvPicPr>
          <p:cNvPr id="119" name="Picture 118" descr="A screenshot of a game&#10;&#10;Description automatically generated">
            <a:extLst>
              <a:ext uri="{FF2B5EF4-FFF2-40B4-BE49-F238E27FC236}">
                <a16:creationId xmlns:a16="http://schemas.microsoft.com/office/drawing/2014/main" id="{E5909728-28FA-B21A-9A54-A9E386D3283E}"/>
              </a:ext>
            </a:extLst>
          </p:cNvPr>
          <p:cNvPicPr>
            <a:picLocks noChangeAspect="1"/>
          </p:cNvPicPr>
          <p:nvPr/>
        </p:nvPicPr>
        <p:blipFill>
          <a:blip r:embed="rId29"/>
          <a:stretch>
            <a:fillRect/>
          </a:stretch>
        </p:blipFill>
        <p:spPr>
          <a:xfrm>
            <a:off x="2671286" y="5779627"/>
            <a:ext cx="275275" cy="275275"/>
          </a:xfrm>
          <a:prstGeom prst="rect">
            <a:avLst/>
          </a:prstGeom>
        </p:spPr>
      </p:pic>
      <p:pic>
        <p:nvPicPr>
          <p:cNvPr id="121" name="Picture 120" descr="A screenshot of a mobile application&#10;&#10;Description automatically generated">
            <a:extLst>
              <a:ext uri="{FF2B5EF4-FFF2-40B4-BE49-F238E27FC236}">
                <a16:creationId xmlns:a16="http://schemas.microsoft.com/office/drawing/2014/main" id="{AF214E28-C11D-1722-0171-D354A1BF8EBA}"/>
              </a:ext>
            </a:extLst>
          </p:cNvPr>
          <p:cNvPicPr>
            <a:picLocks noChangeAspect="1"/>
          </p:cNvPicPr>
          <p:nvPr/>
        </p:nvPicPr>
        <p:blipFill>
          <a:blip r:embed="rId30"/>
          <a:stretch>
            <a:fillRect/>
          </a:stretch>
        </p:blipFill>
        <p:spPr>
          <a:xfrm>
            <a:off x="3226910" y="5065350"/>
            <a:ext cx="275275" cy="275275"/>
          </a:xfrm>
          <a:prstGeom prst="rect">
            <a:avLst/>
          </a:prstGeom>
        </p:spPr>
      </p:pic>
      <p:pic>
        <p:nvPicPr>
          <p:cNvPr id="123" name="Picture 122" descr="A screenshot of a game&#10;&#10;Description automatically generated">
            <a:extLst>
              <a:ext uri="{FF2B5EF4-FFF2-40B4-BE49-F238E27FC236}">
                <a16:creationId xmlns:a16="http://schemas.microsoft.com/office/drawing/2014/main" id="{853EC714-18FD-FBB5-ECDB-76018D26FE71}"/>
              </a:ext>
            </a:extLst>
          </p:cNvPr>
          <p:cNvPicPr>
            <a:picLocks noChangeAspect="1"/>
          </p:cNvPicPr>
          <p:nvPr/>
        </p:nvPicPr>
        <p:blipFill>
          <a:blip r:embed="rId31"/>
          <a:stretch>
            <a:fillRect/>
          </a:stretch>
        </p:blipFill>
        <p:spPr>
          <a:xfrm>
            <a:off x="2958463" y="4930150"/>
            <a:ext cx="275277" cy="275277"/>
          </a:xfrm>
          <a:prstGeom prst="rect">
            <a:avLst/>
          </a:prstGeom>
        </p:spPr>
      </p:pic>
      <p:pic>
        <p:nvPicPr>
          <p:cNvPr id="125" name="Picture 124" descr="A screenshot of a game&#10;&#10;Description automatically generated">
            <a:extLst>
              <a:ext uri="{FF2B5EF4-FFF2-40B4-BE49-F238E27FC236}">
                <a16:creationId xmlns:a16="http://schemas.microsoft.com/office/drawing/2014/main" id="{1B09BADC-4BB6-565D-ACDA-E343A3D3B613}"/>
              </a:ext>
            </a:extLst>
          </p:cNvPr>
          <p:cNvPicPr>
            <a:picLocks noChangeAspect="1"/>
          </p:cNvPicPr>
          <p:nvPr/>
        </p:nvPicPr>
        <p:blipFill>
          <a:blip r:embed="rId32"/>
          <a:stretch>
            <a:fillRect/>
          </a:stretch>
        </p:blipFill>
        <p:spPr>
          <a:xfrm>
            <a:off x="3291304" y="5121091"/>
            <a:ext cx="275277" cy="275277"/>
          </a:xfrm>
          <a:prstGeom prst="rect">
            <a:avLst/>
          </a:prstGeom>
        </p:spPr>
      </p:pic>
      <p:pic>
        <p:nvPicPr>
          <p:cNvPr id="127" name="Picture 126" descr="A screen shot of a computer&#10;&#10;Description automatically generated">
            <a:extLst>
              <a:ext uri="{FF2B5EF4-FFF2-40B4-BE49-F238E27FC236}">
                <a16:creationId xmlns:a16="http://schemas.microsoft.com/office/drawing/2014/main" id="{D5D76AB3-AC39-27E4-B324-615A933EB9EA}"/>
              </a:ext>
            </a:extLst>
          </p:cNvPr>
          <p:cNvPicPr>
            <a:picLocks noChangeAspect="1"/>
          </p:cNvPicPr>
          <p:nvPr/>
        </p:nvPicPr>
        <p:blipFill>
          <a:blip r:embed="rId33"/>
          <a:stretch>
            <a:fillRect/>
          </a:stretch>
        </p:blipFill>
        <p:spPr>
          <a:xfrm>
            <a:off x="3559748" y="5247391"/>
            <a:ext cx="275275" cy="275275"/>
          </a:xfrm>
          <a:prstGeom prst="rect">
            <a:avLst/>
          </a:prstGeom>
        </p:spPr>
      </p:pic>
      <p:pic>
        <p:nvPicPr>
          <p:cNvPr id="128" name="Picture 127" descr="A screen shot of a computer&#10;&#10;Description automatically generated">
            <a:extLst>
              <a:ext uri="{FF2B5EF4-FFF2-40B4-BE49-F238E27FC236}">
                <a16:creationId xmlns:a16="http://schemas.microsoft.com/office/drawing/2014/main" id="{8E64C9DE-D69A-36D2-8926-EA39940FC1F8}"/>
              </a:ext>
            </a:extLst>
          </p:cNvPr>
          <p:cNvPicPr>
            <a:picLocks noChangeAspect="1"/>
          </p:cNvPicPr>
          <p:nvPr/>
        </p:nvPicPr>
        <p:blipFill>
          <a:blip r:embed="rId33"/>
          <a:stretch>
            <a:fillRect/>
          </a:stretch>
        </p:blipFill>
        <p:spPr>
          <a:xfrm>
            <a:off x="2960718" y="5588290"/>
            <a:ext cx="275275" cy="275275"/>
          </a:xfrm>
          <a:prstGeom prst="rect">
            <a:avLst/>
          </a:prstGeom>
        </p:spPr>
      </p:pic>
      <p:pic>
        <p:nvPicPr>
          <p:cNvPr id="130" name="Picture 129" descr="A screen shot of a computer&#10;&#10;Description automatically generated">
            <a:extLst>
              <a:ext uri="{FF2B5EF4-FFF2-40B4-BE49-F238E27FC236}">
                <a16:creationId xmlns:a16="http://schemas.microsoft.com/office/drawing/2014/main" id="{C9461C4F-229D-EEA9-5532-5BF00A48F2C7}"/>
              </a:ext>
            </a:extLst>
          </p:cNvPr>
          <p:cNvPicPr>
            <a:picLocks noChangeAspect="1"/>
          </p:cNvPicPr>
          <p:nvPr/>
        </p:nvPicPr>
        <p:blipFill>
          <a:blip r:embed="rId34"/>
          <a:stretch>
            <a:fillRect/>
          </a:stretch>
        </p:blipFill>
        <p:spPr>
          <a:xfrm>
            <a:off x="3258196" y="5762839"/>
            <a:ext cx="275275" cy="275275"/>
          </a:xfrm>
          <a:prstGeom prst="rect">
            <a:avLst/>
          </a:prstGeom>
        </p:spPr>
      </p:pic>
      <p:pic>
        <p:nvPicPr>
          <p:cNvPr id="132" name="Picture 131" descr="A screenshot of a video game&#10;&#10;Description automatically generated">
            <a:extLst>
              <a:ext uri="{FF2B5EF4-FFF2-40B4-BE49-F238E27FC236}">
                <a16:creationId xmlns:a16="http://schemas.microsoft.com/office/drawing/2014/main" id="{59FA31C9-2E5E-F968-AC41-4A62C04BC5D2}"/>
              </a:ext>
            </a:extLst>
          </p:cNvPr>
          <p:cNvPicPr>
            <a:picLocks noChangeAspect="1"/>
          </p:cNvPicPr>
          <p:nvPr/>
        </p:nvPicPr>
        <p:blipFill>
          <a:blip r:embed="rId35"/>
          <a:stretch>
            <a:fillRect/>
          </a:stretch>
        </p:blipFill>
        <p:spPr>
          <a:xfrm>
            <a:off x="6021453" y="4832547"/>
            <a:ext cx="854432" cy="854432"/>
          </a:xfrm>
          <a:prstGeom prst="rect">
            <a:avLst/>
          </a:prstGeom>
        </p:spPr>
      </p:pic>
      <p:sp>
        <p:nvSpPr>
          <p:cNvPr id="133" name="TextBox 132">
            <a:extLst>
              <a:ext uri="{FF2B5EF4-FFF2-40B4-BE49-F238E27FC236}">
                <a16:creationId xmlns:a16="http://schemas.microsoft.com/office/drawing/2014/main" id="{E905F756-C6B7-2061-3B1D-BB918FB470C4}"/>
              </a:ext>
            </a:extLst>
          </p:cNvPr>
          <p:cNvSpPr txBox="1"/>
          <p:nvPr/>
        </p:nvSpPr>
        <p:spPr>
          <a:xfrm>
            <a:off x="5023462" y="4140696"/>
            <a:ext cx="1901251" cy="707886"/>
          </a:xfrm>
          <a:prstGeom prst="rect">
            <a:avLst/>
          </a:prstGeom>
          <a:noFill/>
        </p:spPr>
        <p:txBody>
          <a:bodyPr wrap="square" rtlCol="0">
            <a:spAutoFit/>
          </a:bodyPr>
          <a:lstStyle/>
          <a:p>
            <a:pPr algn="ctr"/>
            <a:r>
              <a:rPr lang="en-US" sz="1600" b="1">
                <a:latin typeface="Bahnschrift SemiCondensed" panose="020B0502040204020203" pitchFamily="34" charset="0"/>
              </a:rPr>
              <a:t>Ranges:</a:t>
            </a:r>
          </a:p>
          <a:p>
            <a:pPr algn="ctr"/>
            <a:r>
              <a:rPr lang="en-US" sz="1200">
                <a:latin typeface="Bahnschrift SemiCondensed" panose="020B0502040204020203" pitchFamily="34" charset="0"/>
              </a:rPr>
              <a:t>Read smaller scale map on left to larger scale on right.</a:t>
            </a:r>
          </a:p>
        </p:txBody>
      </p:sp>
      <p:pic>
        <p:nvPicPr>
          <p:cNvPr id="134" name="Picture 133" descr="A screen shot of a computer&#10;&#10;Description automatically generated">
            <a:extLst>
              <a:ext uri="{FF2B5EF4-FFF2-40B4-BE49-F238E27FC236}">
                <a16:creationId xmlns:a16="http://schemas.microsoft.com/office/drawing/2014/main" id="{EBE08596-C2EE-E8BF-6C06-AA23C1790AFA}"/>
              </a:ext>
            </a:extLst>
          </p:cNvPr>
          <p:cNvPicPr>
            <a:picLocks noChangeAspect="1"/>
          </p:cNvPicPr>
          <p:nvPr/>
        </p:nvPicPr>
        <p:blipFill>
          <a:blip r:embed="rId33"/>
          <a:stretch>
            <a:fillRect/>
          </a:stretch>
        </p:blipFill>
        <p:spPr>
          <a:xfrm>
            <a:off x="5056468" y="5896579"/>
            <a:ext cx="644479" cy="644479"/>
          </a:xfrm>
          <a:prstGeom prst="rect">
            <a:avLst/>
          </a:prstGeom>
        </p:spPr>
      </p:pic>
      <p:sp>
        <p:nvSpPr>
          <p:cNvPr id="135" name="TextBox 134">
            <a:extLst>
              <a:ext uri="{FF2B5EF4-FFF2-40B4-BE49-F238E27FC236}">
                <a16:creationId xmlns:a16="http://schemas.microsoft.com/office/drawing/2014/main" id="{DB8EDB4B-3C67-3D9A-7B1E-C0E287C33A7D}"/>
              </a:ext>
            </a:extLst>
          </p:cNvPr>
          <p:cNvSpPr txBox="1"/>
          <p:nvPr/>
        </p:nvSpPr>
        <p:spPr>
          <a:xfrm>
            <a:off x="4913544" y="4848582"/>
            <a:ext cx="1203596" cy="830997"/>
          </a:xfrm>
          <a:prstGeom prst="rect">
            <a:avLst/>
          </a:prstGeom>
          <a:noFill/>
        </p:spPr>
        <p:txBody>
          <a:bodyPr wrap="square" rtlCol="0">
            <a:spAutoFit/>
          </a:bodyPr>
          <a:lstStyle/>
          <a:p>
            <a:pPr algn="r"/>
            <a:r>
              <a:rPr lang="en-US" sz="1200">
                <a:latin typeface="Bahnschrift SemiCondensed" panose="020B0502040204020203" pitchFamily="34" charset="0"/>
              </a:rPr>
              <a:t>5x 50 nautical mile (yellow) hexes or within the same op hex</a:t>
            </a:r>
          </a:p>
        </p:txBody>
      </p:sp>
      <p:sp>
        <p:nvSpPr>
          <p:cNvPr id="136" name="TextBox 135">
            <a:extLst>
              <a:ext uri="{FF2B5EF4-FFF2-40B4-BE49-F238E27FC236}">
                <a16:creationId xmlns:a16="http://schemas.microsoft.com/office/drawing/2014/main" id="{DF2F04B6-A228-B7FC-FFC4-D4A6856EA3A5}"/>
              </a:ext>
            </a:extLst>
          </p:cNvPr>
          <p:cNvSpPr txBox="1"/>
          <p:nvPr/>
        </p:nvSpPr>
        <p:spPr>
          <a:xfrm>
            <a:off x="5682385" y="5853695"/>
            <a:ext cx="1203597" cy="830997"/>
          </a:xfrm>
          <a:prstGeom prst="rect">
            <a:avLst/>
          </a:prstGeom>
          <a:noFill/>
        </p:spPr>
        <p:txBody>
          <a:bodyPr wrap="square" rtlCol="0">
            <a:spAutoFit/>
          </a:bodyPr>
          <a:lstStyle/>
          <a:p>
            <a:r>
              <a:rPr lang="en-US" sz="1200">
                <a:latin typeface="Bahnschrift SemiCondensed" panose="020B0502040204020203" pitchFamily="34" charset="0"/>
              </a:rPr>
              <a:t>1x tactical (10 nautical mile) hex or within the same op hex</a:t>
            </a:r>
          </a:p>
        </p:txBody>
      </p:sp>
      <p:pic>
        <p:nvPicPr>
          <p:cNvPr id="142" name="Picture 141" descr="A blue circle with a black and white image of a jet fighter&#10;&#10;Description automatically generated">
            <a:extLst>
              <a:ext uri="{FF2B5EF4-FFF2-40B4-BE49-F238E27FC236}">
                <a16:creationId xmlns:a16="http://schemas.microsoft.com/office/drawing/2014/main" id="{5EF5867E-EFEE-CC9D-D9FC-0FE2451B55DF}"/>
              </a:ext>
            </a:extLst>
          </p:cNvPr>
          <p:cNvPicPr>
            <a:picLocks noChangeAspect="1"/>
          </p:cNvPicPr>
          <p:nvPr/>
        </p:nvPicPr>
        <p:blipFill>
          <a:blip r:embed="rId36"/>
          <a:stretch>
            <a:fillRect/>
          </a:stretch>
        </p:blipFill>
        <p:spPr>
          <a:xfrm>
            <a:off x="1506655" y="8011287"/>
            <a:ext cx="264711" cy="264711"/>
          </a:xfrm>
          <a:prstGeom prst="rect">
            <a:avLst/>
          </a:prstGeom>
        </p:spPr>
      </p:pic>
      <p:pic>
        <p:nvPicPr>
          <p:cNvPr id="144" name="Picture 143" descr="A green circle with a white airplane and a blue border&#10;&#10;Description automatically generated">
            <a:extLst>
              <a:ext uri="{FF2B5EF4-FFF2-40B4-BE49-F238E27FC236}">
                <a16:creationId xmlns:a16="http://schemas.microsoft.com/office/drawing/2014/main" id="{DF692FEA-25B9-67FE-E1D4-16F01747FFA5}"/>
              </a:ext>
            </a:extLst>
          </p:cNvPr>
          <p:cNvPicPr>
            <a:picLocks noChangeAspect="1"/>
          </p:cNvPicPr>
          <p:nvPr/>
        </p:nvPicPr>
        <p:blipFill>
          <a:blip r:embed="rId37"/>
          <a:stretch>
            <a:fillRect/>
          </a:stretch>
        </p:blipFill>
        <p:spPr>
          <a:xfrm>
            <a:off x="1513132" y="8338215"/>
            <a:ext cx="264711" cy="264711"/>
          </a:xfrm>
          <a:prstGeom prst="rect">
            <a:avLst/>
          </a:prstGeom>
        </p:spPr>
      </p:pic>
      <p:pic>
        <p:nvPicPr>
          <p:cNvPr id="146" name="Picture 145" descr="A screenshot of a game&#10;&#10;Description automatically generated">
            <a:extLst>
              <a:ext uri="{FF2B5EF4-FFF2-40B4-BE49-F238E27FC236}">
                <a16:creationId xmlns:a16="http://schemas.microsoft.com/office/drawing/2014/main" id="{87B20528-6F9D-9DA7-6AFE-A05DC7787226}"/>
              </a:ext>
            </a:extLst>
          </p:cNvPr>
          <p:cNvPicPr>
            <a:picLocks noChangeAspect="1"/>
          </p:cNvPicPr>
          <p:nvPr/>
        </p:nvPicPr>
        <p:blipFill>
          <a:blip r:embed="rId38"/>
          <a:stretch>
            <a:fillRect/>
          </a:stretch>
        </p:blipFill>
        <p:spPr>
          <a:xfrm>
            <a:off x="6011461" y="7986637"/>
            <a:ext cx="122329" cy="244657"/>
          </a:xfrm>
          <a:prstGeom prst="rect">
            <a:avLst/>
          </a:prstGeom>
        </p:spPr>
      </p:pic>
      <p:pic>
        <p:nvPicPr>
          <p:cNvPr id="150" name="Picture 149" descr="A screenshot of a game&#10;&#10;Description automatically generated">
            <a:extLst>
              <a:ext uri="{FF2B5EF4-FFF2-40B4-BE49-F238E27FC236}">
                <a16:creationId xmlns:a16="http://schemas.microsoft.com/office/drawing/2014/main" id="{FF3A7571-EF37-499F-6B37-9F4BAE70E797}"/>
              </a:ext>
            </a:extLst>
          </p:cNvPr>
          <p:cNvPicPr>
            <a:picLocks noChangeAspect="1"/>
          </p:cNvPicPr>
          <p:nvPr/>
        </p:nvPicPr>
        <p:blipFill>
          <a:blip r:embed="rId39"/>
          <a:stretch>
            <a:fillRect/>
          </a:stretch>
        </p:blipFill>
        <p:spPr>
          <a:xfrm>
            <a:off x="6302442" y="7864308"/>
            <a:ext cx="122329" cy="244657"/>
          </a:xfrm>
          <a:prstGeom prst="rect">
            <a:avLst/>
          </a:prstGeom>
        </p:spPr>
      </p:pic>
      <p:pic>
        <p:nvPicPr>
          <p:cNvPr id="154" name="Picture 153" descr="A screenshot of a game&#10;&#10;Description automatically generated">
            <a:extLst>
              <a:ext uri="{FF2B5EF4-FFF2-40B4-BE49-F238E27FC236}">
                <a16:creationId xmlns:a16="http://schemas.microsoft.com/office/drawing/2014/main" id="{A0C74716-809B-388E-CDC8-704913F2A636}"/>
              </a:ext>
            </a:extLst>
          </p:cNvPr>
          <p:cNvPicPr>
            <a:picLocks noChangeAspect="1"/>
          </p:cNvPicPr>
          <p:nvPr/>
        </p:nvPicPr>
        <p:blipFill>
          <a:blip r:embed="rId40"/>
          <a:stretch>
            <a:fillRect/>
          </a:stretch>
        </p:blipFill>
        <p:spPr>
          <a:xfrm>
            <a:off x="6160049" y="7854474"/>
            <a:ext cx="122329" cy="244657"/>
          </a:xfrm>
          <a:prstGeom prst="rect">
            <a:avLst/>
          </a:prstGeom>
        </p:spPr>
      </p:pic>
      <p:pic>
        <p:nvPicPr>
          <p:cNvPr id="156" name="Picture 155" descr="A screenshot of a game&#10;&#10;Description automatically generated">
            <a:extLst>
              <a:ext uri="{FF2B5EF4-FFF2-40B4-BE49-F238E27FC236}">
                <a16:creationId xmlns:a16="http://schemas.microsoft.com/office/drawing/2014/main" id="{895C699E-DDF6-A714-806B-F664A173D6C0}"/>
              </a:ext>
            </a:extLst>
          </p:cNvPr>
          <p:cNvPicPr>
            <a:picLocks noChangeAspect="1"/>
          </p:cNvPicPr>
          <p:nvPr/>
        </p:nvPicPr>
        <p:blipFill>
          <a:blip r:embed="rId40"/>
          <a:stretch>
            <a:fillRect/>
          </a:stretch>
        </p:blipFill>
        <p:spPr>
          <a:xfrm>
            <a:off x="6160049" y="8133703"/>
            <a:ext cx="122329" cy="244657"/>
          </a:xfrm>
          <a:prstGeom prst="rect">
            <a:avLst/>
          </a:prstGeom>
        </p:spPr>
      </p:pic>
      <p:pic>
        <p:nvPicPr>
          <p:cNvPr id="162" name="Picture 161" descr="A screenshot of a game&#10;&#10;Description automatically generated">
            <a:extLst>
              <a:ext uri="{FF2B5EF4-FFF2-40B4-BE49-F238E27FC236}">
                <a16:creationId xmlns:a16="http://schemas.microsoft.com/office/drawing/2014/main" id="{AA6A7C38-E65F-ED1B-5B39-8CA0E53B6B31}"/>
              </a:ext>
            </a:extLst>
          </p:cNvPr>
          <p:cNvPicPr>
            <a:picLocks noChangeAspect="1"/>
          </p:cNvPicPr>
          <p:nvPr/>
        </p:nvPicPr>
        <p:blipFill>
          <a:blip r:embed="rId41"/>
          <a:stretch>
            <a:fillRect/>
          </a:stretch>
        </p:blipFill>
        <p:spPr>
          <a:xfrm>
            <a:off x="6302442" y="8131211"/>
            <a:ext cx="119743" cy="239486"/>
          </a:xfrm>
          <a:prstGeom prst="rect">
            <a:avLst/>
          </a:prstGeom>
        </p:spPr>
      </p:pic>
      <p:pic>
        <p:nvPicPr>
          <p:cNvPr id="164" name="Picture 163" descr="A screen shot of a cell phone&#10;&#10;Description automatically generated">
            <a:extLst>
              <a:ext uri="{FF2B5EF4-FFF2-40B4-BE49-F238E27FC236}">
                <a16:creationId xmlns:a16="http://schemas.microsoft.com/office/drawing/2014/main" id="{E9473974-A193-FC16-F141-0591E29CEEBC}"/>
              </a:ext>
            </a:extLst>
          </p:cNvPr>
          <p:cNvPicPr>
            <a:picLocks noChangeAspect="1"/>
          </p:cNvPicPr>
          <p:nvPr/>
        </p:nvPicPr>
        <p:blipFill>
          <a:blip r:embed="rId42"/>
          <a:stretch>
            <a:fillRect/>
          </a:stretch>
        </p:blipFill>
        <p:spPr>
          <a:xfrm>
            <a:off x="5102779" y="7994024"/>
            <a:ext cx="126136" cy="252272"/>
          </a:xfrm>
          <a:prstGeom prst="rect">
            <a:avLst/>
          </a:prstGeom>
        </p:spPr>
      </p:pic>
      <p:pic>
        <p:nvPicPr>
          <p:cNvPr id="166" name="Picture 165" descr="A screenshot of a game&#10;&#10;Description automatically generated">
            <a:extLst>
              <a:ext uri="{FF2B5EF4-FFF2-40B4-BE49-F238E27FC236}">
                <a16:creationId xmlns:a16="http://schemas.microsoft.com/office/drawing/2014/main" id="{A4979B33-DB06-E8AF-AAAD-09E719470AAE}"/>
              </a:ext>
            </a:extLst>
          </p:cNvPr>
          <p:cNvPicPr>
            <a:picLocks noChangeAspect="1"/>
          </p:cNvPicPr>
          <p:nvPr/>
        </p:nvPicPr>
        <p:blipFill>
          <a:blip r:embed="rId43"/>
          <a:stretch>
            <a:fillRect/>
          </a:stretch>
        </p:blipFill>
        <p:spPr>
          <a:xfrm>
            <a:off x="5424603" y="8010222"/>
            <a:ext cx="120989" cy="241978"/>
          </a:xfrm>
          <a:prstGeom prst="rect">
            <a:avLst/>
          </a:prstGeom>
        </p:spPr>
      </p:pic>
      <p:pic>
        <p:nvPicPr>
          <p:cNvPr id="174" name="Picture 173" descr="A screen shot of a cell phone&#10;&#10;Description automatically generated">
            <a:extLst>
              <a:ext uri="{FF2B5EF4-FFF2-40B4-BE49-F238E27FC236}">
                <a16:creationId xmlns:a16="http://schemas.microsoft.com/office/drawing/2014/main" id="{EECE5E95-D4AE-5DFC-B8C4-5D1A73511F6A}"/>
              </a:ext>
            </a:extLst>
          </p:cNvPr>
          <p:cNvPicPr>
            <a:picLocks noChangeAspect="1"/>
          </p:cNvPicPr>
          <p:nvPr/>
        </p:nvPicPr>
        <p:blipFill>
          <a:blip r:embed="rId44"/>
          <a:stretch>
            <a:fillRect/>
          </a:stretch>
        </p:blipFill>
        <p:spPr>
          <a:xfrm>
            <a:off x="5257735" y="8006253"/>
            <a:ext cx="126136" cy="252272"/>
          </a:xfrm>
          <a:prstGeom prst="rect">
            <a:avLst/>
          </a:prstGeom>
        </p:spPr>
      </p:pic>
      <p:pic>
        <p:nvPicPr>
          <p:cNvPr id="202" name="Picture 201" descr="A screenshot of a video game&#10;&#10;Description automatically generated">
            <a:extLst>
              <a:ext uri="{FF2B5EF4-FFF2-40B4-BE49-F238E27FC236}">
                <a16:creationId xmlns:a16="http://schemas.microsoft.com/office/drawing/2014/main" id="{E53DAF05-63E1-35D2-2FE8-44325EB173C6}"/>
              </a:ext>
            </a:extLst>
          </p:cNvPr>
          <p:cNvPicPr>
            <a:picLocks noChangeAspect="1"/>
          </p:cNvPicPr>
          <p:nvPr/>
        </p:nvPicPr>
        <p:blipFill>
          <a:blip r:embed="rId45"/>
          <a:stretch>
            <a:fillRect/>
          </a:stretch>
        </p:blipFill>
        <p:spPr>
          <a:xfrm>
            <a:off x="2690460" y="8633219"/>
            <a:ext cx="259534" cy="259534"/>
          </a:xfrm>
          <a:prstGeom prst="rect">
            <a:avLst/>
          </a:prstGeom>
        </p:spPr>
      </p:pic>
      <p:pic>
        <p:nvPicPr>
          <p:cNvPr id="204" name="Picture 203" descr="A red circle with black and white icons&#10;&#10;Description automatically generated">
            <a:extLst>
              <a:ext uri="{FF2B5EF4-FFF2-40B4-BE49-F238E27FC236}">
                <a16:creationId xmlns:a16="http://schemas.microsoft.com/office/drawing/2014/main" id="{AB9A3794-1F8F-4EF7-D7C9-92363801A01E}"/>
              </a:ext>
            </a:extLst>
          </p:cNvPr>
          <p:cNvPicPr>
            <a:picLocks noChangeAspect="1"/>
          </p:cNvPicPr>
          <p:nvPr/>
        </p:nvPicPr>
        <p:blipFill>
          <a:blip r:embed="rId46"/>
          <a:stretch>
            <a:fillRect/>
          </a:stretch>
        </p:blipFill>
        <p:spPr>
          <a:xfrm>
            <a:off x="3273414" y="8033050"/>
            <a:ext cx="256927" cy="256927"/>
          </a:xfrm>
          <a:prstGeom prst="rect">
            <a:avLst/>
          </a:prstGeom>
        </p:spPr>
      </p:pic>
      <p:pic>
        <p:nvPicPr>
          <p:cNvPr id="206" name="Picture 205" descr="A screenshot of a video game&#10;&#10;Description automatically generated">
            <a:extLst>
              <a:ext uri="{FF2B5EF4-FFF2-40B4-BE49-F238E27FC236}">
                <a16:creationId xmlns:a16="http://schemas.microsoft.com/office/drawing/2014/main" id="{305876D9-2DD2-4E01-F52C-1A9716592012}"/>
              </a:ext>
            </a:extLst>
          </p:cNvPr>
          <p:cNvPicPr>
            <a:picLocks noChangeAspect="1"/>
          </p:cNvPicPr>
          <p:nvPr/>
        </p:nvPicPr>
        <p:blipFill>
          <a:blip r:embed="rId47"/>
          <a:stretch>
            <a:fillRect/>
          </a:stretch>
        </p:blipFill>
        <p:spPr>
          <a:xfrm>
            <a:off x="3600315" y="8033050"/>
            <a:ext cx="256928" cy="256928"/>
          </a:xfrm>
          <a:prstGeom prst="rect">
            <a:avLst/>
          </a:prstGeom>
        </p:spPr>
      </p:pic>
      <p:sp>
        <p:nvSpPr>
          <p:cNvPr id="214" name="Google Shape;456;p17">
            <a:extLst>
              <a:ext uri="{FF2B5EF4-FFF2-40B4-BE49-F238E27FC236}">
                <a16:creationId xmlns:a16="http://schemas.microsoft.com/office/drawing/2014/main" id="{A7C62C17-2176-164E-C832-D07E36FA69F5}"/>
              </a:ext>
            </a:extLst>
          </p:cNvPr>
          <p:cNvSpPr txBox="1"/>
          <p:nvPr/>
        </p:nvSpPr>
        <p:spPr>
          <a:xfrm>
            <a:off x="-536" y="-17451"/>
            <a:ext cx="6858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rgbClr val="FF0000"/>
                </a:solidFill>
                <a:latin typeface="Calibri"/>
                <a:ea typeface="Calibri"/>
                <a:cs typeface="Calibri"/>
                <a:sym typeface="Calibri"/>
              </a:rPr>
              <a:t>The Game Boards</a:t>
            </a:r>
            <a:endParaRPr dirty="0"/>
          </a:p>
        </p:txBody>
      </p:sp>
      <p:pic>
        <p:nvPicPr>
          <p:cNvPr id="218" name="Picture 217" descr="A screenshot of a video game&#10;&#10;Description automatically generated">
            <a:extLst>
              <a:ext uri="{FF2B5EF4-FFF2-40B4-BE49-F238E27FC236}">
                <a16:creationId xmlns:a16="http://schemas.microsoft.com/office/drawing/2014/main" id="{020DDDD2-8B1A-A476-475F-E18E6EF7876A}"/>
              </a:ext>
            </a:extLst>
          </p:cNvPr>
          <p:cNvPicPr>
            <a:picLocks noChangeAspect="1"/>
          </p:cNvPicPr>
          <p:nvPr/>
        </p:nvPicPr>
        <p:blipFill>
          <a:blip r:embed="rId48"/>
          <a:stretch>
            <a:fillRect/>
          </a:stretch>
        </p:blipFill>
        <p:spPr>
          <a:xfrm>
            <a:off x="1165563" y="8693606"/>
            <a:ext cx="237937" cy="237937"/>
          </a:xfrm>
          <a:prstGeom prst="rect">
            <a:avLst/>
          </a:prstGeom>
        </p:spPr>
      </p:pic>
      <p:pic>
        <p:nvPicPr>
          <p:cNvPr id="221" name="Google Shape;1332;p18" descr="Graphical user interface, application&#10;&#10;Description automatically generated">
            <a:extLst>
              <a:ext uri="{FF2B5EF4-FFF2-40B4-BE49-F238E27FC236}">
                <a16:creationId xmlns:a16="http://schemas.microsoft.com/office/drawing/2014/main" id="{36C4C5F8-6963-BBA1-724D-637F3B706682}"/>
              </a:ext>
            </a:extLst>
          </p:cNvPr>
          <p:cNvPicPr preferRelativeResize="0">
            <a:picLocks noChangeAspect="1"/>
          </p:cNvPicPr>
          <p:nvPr/>
        </p:nvPicPr>
        <p:blipFill rotWithShape="1">
          <a:blip r:embed="rId49">
            <a:alphaModFix/>
          </a:blip>
          <a:srcRect/>
          <a:stretch/>
        </p:blipFill>
        <p:spPr>
          <a:xfrm>
            <a:off x="5100852" y="8141634"/>
            <a:ext cx="129990" cy="129990"/>
          </a:xfrm>
          <a:prstGeom prst="rect">
            <a:avLst/>
          </a:prstGeom>
          <a:noFill/>
          <a:ln>
            <a:noFill/>
          </a:ln>
        </p:spPr>
      </p:pic>
      <p:pic>
        <p:nvPicPr>
          <p:cNvPr id="222" name="Google Shape;1333;p18" descr="A screenshot of a video game&#10;&#10;Description automatically generated with low confidence">
            <a:extLst>
              <a:ext uri="{FF2B5EF4-FFF2-40B4-BE49-F238E27FC236}">
                <a16:creationId xmlns:a16="http://schemas.microsoft.com/office/drawing/2014/main" id="{37826625-43DD-ABFB-5982-EE774400094A}"/>
              </a:ext>
            </a:extLst>
          </p:cNvPr>
          <p:cNvPicPr preferRelativeResize="0">
            <a:picLocks noChangeAspect="1"/>
          </p:cNvPicPr>
          <p:nvPr/>
        </p:nvPicPr>
        <p:blipFill rotWithShape="1">
          <a:blip r:embed="rId50">
            <a:alphaModFix/>
          </a:blip>
          <a:srcRect/>
          <a:stretch/>
        </p:blipFill>
        <p:spPr>
          <a:xfrm>
            <a:off x="5262357" y="8154733"/>
            <a:ext cx="116891" cy="116891"/>
          </a:xfrm>
          <a:prstGeom prst="rect">
            <a:avLst/>
          </a:prstGeom>
          <a:noFill/>
          <a:ln>
            <a:noFill/>
          </a:ln>
        </p:spPr>
      </p:pic>
    </p:spTree>
    <p:extLst>
      <p:ext uri="{BB962C8B-B14F-4D97-AF65-F5344CB8AC3E}">
        <p14:creationId xmlns:p14="http://schemas.microsoft.com/office/powerpoint/2010/main" val="3441167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graphicFrame>
        <p:nvGraphicFramePr>
          <p:cNvPr id="457" name="Google Shape;457;p17"/>
          <p:cNvGraphicFramePr/>
          <p:nvPr>
            <p:extLst>
              <p:ext uri="{D42A27DB-BD31-4B8C-83A1-F6EECF244321}">
                <p14:modId xmlns:p14="http://schemas.microsoft.com/office/powerpoint/2010/main" val="3653674343"/>
              </p:ext>
            </p:extLst>
          </p:nvPr>
        </p:nvGraphicFramePr>
        <p:xfrm>
          <a:off x="0" y="16120"/>
          <a:ext cx="6858000" cy="9126310"/>
        </p:xfrm>
        <a:graphic>
          <a:graphicData uri="http://schemas.openxmlformats.org/drawingml/2006/table">
            <a:tbl>
              <a:tblPr firstRow="1" bandRow="1">
                <a:noFill/>
                <a:tableStyleId>{2EAD18D6-0E7D-4B47-9C5A-13C7DCCA37D1}</a:tableStyleId>
              </a:tblPr>
              <a:tblGrid>
                <a:gridCol w="1498067">
                  <a:extLst>
                    <a:ext uri="{9D8B030D-6E8A-4147-A177-3AD203B41FA5}">
                      <a16:colId xmlns:a16="http://schemas.microsoft.com/office/drawing/2014/main" val="20000"/>
                    </a:ext>
                  </a:extLst>
                </a:gridCol>
                <a:gridCol w="5359933">
                  <a:extLst>
                    <a:ext uri="{9D8B030D-6E8A-4147-A177-3AD203B41FA5}">
                      <a16:colId xmlns:a16="http://schemas.microsoft.com/office/drawing/2014/main" val="20001"/>
                    </a:ext>
                  </a:extLst>
                </a:gridCol>
              </a:tblGrid>
              <a:tr h="370850">
                <a:tc gridSpan="2">
                  <a:txBody>
                    <a:bodyPr/>
                    <a:lstStyle/>
                    <a:p>
                      <a:pPr marL="0" marR="0" lvl="0" indent="0" algn="ctr" rtl="0">
                        <a:spcBef>
                          <a:spcPts val="0"/>
                        </a:spcBef>
                        <a:spcAft>
                          <a:spcPts val="0"/>
                        </a:spcAft>
                        <a:buNone/>
                      </a:pPr>
                      <a:r>
                        <a:rPr lang="en-US" sz="1800" dirty="0">
                          <a:solidFill>
                            <a:schemeClr val="bg1"/>
                          </a:solidFill>
                        </a:rPr>
                        <a:t>Complex Strike Sequence</a:t>
                      </a:r>
                      <a:endParaRPr sz="2000" dirty="0">
                        <a:solidFill>
                          <a:schemeClr val="bg1"/>
                        </a:solidFill>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1350"/>
                    </a:p>
                  </a:txBody>
                  <a:tcPr marL="91450" marR="91450" marT="45725" marB="45725"/>
                </a:tc>
                <a:tc>
                  <a:txBody>
                    <a:bodyPr/>
                    <a:lstStyle/>
                    <a:p>
                      <a:pPr marL="0" marR="0" lvl="0" indent="0" algn="l" rtl="0">
                        <a:spcBef>
                          <a:spcPts val="0"/>
                        </a:spcBef>
                        <a:spcAft>
                          <a:spcPts val="0"/>
                        </a:spcAft>
                        <a:buClr>
                          <a:schemeClr val="dk1"/>
                        </a:buClr>
                        <a:buSzPts val="1350"/>
                        <a:buFont typeface="Calibri"/>
                        <a:buNone/>
                      </a:pPr>
                      <a:r>
                        <a:rPr lang="en-US" sz="1350" b="1" dirty="0"/>
                        <a:t>1. Declare Strike Package &amp; Allocate Electronic Warfare (EW)/Information Ops (IO) Support</a:t>
                      </a:r>
                      <a:endParaRPr dirty="0"/>
                    </a:p>
                    <a:p>
                      <a:pPr marL="0" marR="0" lvl="0" indent="0" algn="l" rtl="0">
                        <a:spcBef>
                          <a:spcPts val="0"/>
                        </a:spcBef>
                        <a:spcAft>
                          <a:spcPts val="0"/>
                        </a:spcAft>
                        <a:buClr>
                          <a:schemeClr val="dk1"/>
                        </a:buClr>
                        <a:buSzPts val="1350"/>
                        <a:buFont typeface="Calibri"/>
                        <a:buNone/>
                      </a:pPr>
                      <a:r>
                        <a:rPr lang="en-US" sz="1350" b="0" dirty="0"/>
                        <a:t>Attacking player identifies units to conduct a strike. This includes the strike aircraft (with missiles), designated escort fighters, and any enabling or combined strikes from ships, subs, or land-based missile units. Aircraft must meet fuel range requirements.</a:t>
                      </a:r>
                      <a:endParaRPr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350"/>
                    </a:p>
                  </a:txBody>
                  <a:tcPr marL="91450" marR="91450" marT="45725" marB="45725"/>
                </a:tc>
                <a:tc>
                  <a:txBody>
                    <a:bodyPr/>
                    <a:lstStyle/>
                    <a:p>
                      <a:pPr marL="0" marR="0" lvl="0" indent="0" algn="l" rtl="0">
                        <a:spcBef>
                          <a:spcPts val="0"/>
                        </a:spcBef>
                        <a:spcAft>
                          <a:spcPts val="0"/>
                        </a:spcAft>
                        <a:buNone/>
                      </a:pPr>
                      <a:r>
                        <a:rPr lang="en-US" sz="1350" b="1" dirty="0"/>
                        <a:t>2. Declare Weapon Release Point &amp; Trace Flight Path</a:t>
                      </a:r>
                      <a:endParaRPr dirty="0"/>
                    </a:p>
                    <a:p>
                      <a:pPr marL="0" marR="0" lvl="0" indent="0" algn="l" rtl="0">
                        <a:spcBef>
                          <a:spcPts val="0"/>
                        </a:spcBef>
                        <a:spcAft>
                          <a:spcPts val="0"/>
                        </a:spcAft>
                        <a:buNone/>
                      </a:pPr>
                      <a:r>
                        <a:rPr lang="en-US" sz="1350" b="0" dirty="0"/>
                        <a:t>Attacker identifies the launch point for air delivered munitions and traces hex by hex the flight path.</a:t>
                      </a:r>
                      <a:endParaRPr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1350"/>
                    </a:p>
                    <a:p>
                      <a:pPr marL="0" marR="0" lvl="0" indent="0" algn="l" rtl="0">
                        <a:spcBef>
                          <a:spcPts val="0"/>
                        </a:spcBef>
                        <a:spcAft>
                          <a:spcPts val="0"/>
                        </a:spcAft>
                        <a:buNone/>
                      </a:pPr>
                      <a:endParaRPr sz="1350"/>
                    </a:p>
                    <a:p>
                      <a:pPr marL="0" marR="0" lvl="0" indent="0" algn="l" rtl="0">
                        <a:spcBef>
                          <a:spcPts val="0"/>
                        </a:spcBef>
                        <a:spcAft>
                          <a:spcPts val="0"/>
                        </a:spcAft>
                        <a:buNone/>
                      </a:pPr>
                      <a:endParaRPr sz="1350"/>
                    </a:p>
                  </a:txBody>
                  <a:tcPr marL="91450" marR="91450" marT="45725" marB="45725"/>
                </a:tc>
                <a:tc>
                  <a:txBody>
                    <a:bodyPr/>
                    <a:lstStyle/>
                    <a:p>
                      <a:pPr marL="0" marR="0" lvl="0" indent="0" algn="l" rtl="0">
                        <a:spcBef>
                          <a:spcPts val="0"/>
                        </a:spcBef>
                        <a:spcAft>
                          <a:spcPts val="0"/>
                        </a:spcAft>
                        <a:buNone/>
                      </a:pPr>
                      <a:r>
                        <a:rPr lang="en-US" sz="1350" b="1" dirty="0"/>
                        <a:t>3. Declare Enabling Suppression of Enemy Air Defense (SEAD) or Combined Strikes from Other Platforms</a:t>
                      </a:r>
                      <a:endParaRPr dirty="0"/>
                    </a:p>
                    <a:p>
                      <a:pPr marL="0" marR="0" lvl="0" indent="0" algn="l" rtl="0">
                        <a:spcBef>
                          <a:spcPts val="0"/>
                        </a:spcBef>
                        <a:spcAft>
                          <a:spcPts val="0"/>
                        </a:spcAft>
                        <a:buNone/>
                      </a:pPr>
                      <a:r>
                        <a:rPr lang="en-US" sz="1350" b="0" dirty="0"/>
                        <a:t>Attacking player declares and generates missiles for all supporting strikes into target SEAD hexes or onto the final primary target. Cross out the corresponding missiles on the striking counter.</a:t>
                      </a:r>
                      <a:endParaRPr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350"/>
                    </a:p>
                  </a:txBody>
                  <a:tcPr marL="91450" marR="91450" marT="45725" marB="45725"/>
                </a:tc>
                <a:tc>
                  <a:txBody>
                    <a:bodyPr/>
                    <a:lstStyle/>
                    <a:p>
                      <a:pPr marL="0" marR="0" lvl="0" indent="0" algn="l" rtl="0">
                        <a:spcBef>
                          <a:spcPts val="0"/>
                        </a:spcBef>
                        <a:spcAft>
                          <a:spcPts val="0"/>
                        </a:spcAft>
                        <a:buNone/>
                      </a:pPr>
                      <a:r>
                        <a:rPr lang="en-US" sz="1350" b="1"/>
                        <a:t>4. Resolve SEAD Strikes</a:t>
                      </a:r>
                      <a:endParaRPr/>
                    </a:p>
                    <a:p>
                      <a:pPr marL="0" marR="0" lvl="0" indent="0" algn="l" rtl="0">
                        <a:spcBef>
                          <a:spcPts val="0"/>
                        </a:spcBef>
                        <a:spcAft>
                          <a:spcPts val="0"/>
                        </a:spcAft>
                        <a:buNone/>
                      </a:pPr>
                      <a:r>
                        <a:rPr lang="en-US" sz="1350" b="0"/>
                        <a:t>Attacking player resolves all enabling SEAD strikes intended to open the flight path for the aviation strike package.</a:t>
                      </a:r>
                      <a:endParaRPr/>
                    </a:p>
                  </a:txBody>
                  <a:tcPr marL="91450" marR="91450" marT="45725" marB="45725"/>
                </a:tc>
                <a:extLst>
                  <a:ext uri="{0D108BD9-81ED-4DB2-BD59-A6C34878D82A}">
                    <a16:rowId xmlns:a16="http://schemas.microsoft.com/office/drawing/2014/main" val="10004"/>
                  </a:ext>
                </a:extLst>
              </a:tr>
              <a:tr h="490300">
                <a:tc>
                  <a:txBody>
                    <a:bodyPr/>
                    <a:lstStyle/>
                    <a:p>
                      <a:pPr marL="0" marR="0" lvl="0" indent="0" algn="l" rtl="0">
                        <a:spcBef>
                          <a:spcPts val="0"/>
                        </a:spcBef>
                        <a:spcAft>
                          <a:spcPts val="0"/>
                        </a:spcAft>
                        <a:buNone/>
                      </a:pPr>
                      <a:endParaRPr sz="1350" dirty="0"/>
                    </a:p>
                  </a:txBody>
                  <a:tcPr marL="91450" marR="91450" marT="45725" marB="45725"/>
                </a:tc>
                <a:tc>
                  <a:txBody>
                    <a:bodyPr/>
                    <a:lstStyle/>
                    <a:p>
                      <a:pPr marL="0" marR="0" lvl="0" indent="0" algn="l" rtl="0">
                        <a:spcBef>
                          <a:spcPts val="0"/>
                        </a:spcBef>
                        <a:spcAft>
                          <a:spcPts val="0"/>
                        </a:spcAft>
                        <a:buNone/>
                      </a:pPr>
                      <a:r>
                        <a:rPr lang="en-US" sz="1350" b="1" dirty="0"/>
                        <a:t>5. Resolve Threat Defensive Combat Air (DCA) and Air Defense Detections &amp; Intercepts</a:t>
                      </a:r>
                      <a:endParaRPr dirty="0"/>
                    </a:p>
                    <a:p>
                      <a:pPr marL="0" marR="0" lvl="0" indent="0" algn="l" rtl="0">
                        <a:spcBef>
                          <a:spcPts val="0"/>
                        </a:spcBef>
                        <a:spcAft>
                          <a:spcPts val="0"/>
                        </a:spcAft>
                        <a:buNone/>
                      </a:pPr>
                      <a:r>
                        <a:rPr lang="en-US" sz="1350" b="0" dirty="0"/>
                        <a:t>Check for threat DCA and Air Defense in every hex on the traced flight path. Threat Combat Air Patrol (CAP) missions may adjust </a:t>
                      </a:r>
                      <a:r>
                        <a:rPr lang="en-US" sz="1350" b="0" u="sng" dirty="0"/>
                        <a:t>one</a:t>
                      </a:r>
                      <a:r>
                        <a:rPr lang="en-US" sz="1350" b="0" dirty="0"/>
                        <a:t> hex to check for detection and intercept provided they maintain fuel rules. Resolve escorting fighter engagements before Threat aircraft can engage bombers.</a:t>
                      </a:r>
                      <a:endParaRPr sz="1350" b="1" dirty="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endParaRPr sz="1350"/>
                    </a:p>
                  </a:txBody>
                  <a:tcPr marL="91450" marR="91450" marT="45725" marB="45725"/>
                </a:tc>
                <a:tc>
                  <a:txBody>
                    <a:bodyPr/>
                    <a:lstStyle/>
                    <a:p>
                      <a:pPr marL="0" marR="0" lvl="0" indent="0" algn="l" rtl="0">
                        <a:spcBef>
                          <a:spcPts val="0"/>
                        </a:spcBef>
                        <a:spcAft>
                          <a:spcPts val="0"/>
                        </a:spcAft>
                        <a:buNone/>
                      </a:pPr>
                      <a:r>
                        <a:rPr lang="en-US" sz="1350" b="1"/>
                        <a:t>6. Launch Missiles from Weapon Release Point (WRP) &amp; Support</a:t>
                      </a:r>
                      <a:endParaRPr/>
                    </a:p>
                    <a:p>
                      <a:pPr marL="0" marR="0" lvl="0" indent="0" algn="l" rtl="0">
                        <a:spcBef>
                          <a:spcPts val="0"/>
                        </a:spcBef>
                        <a:spcAft>
                          <a:spcPts val="0"/>
                        </a:spcAft>
                        <a:buNone/>
                      </a:pPr>
                      <a:r>
                        <a:rPr lang="en-US" sz="1350"/>
                        <a:t>Surviving strike aircraft that make it to the WRP then launch their missiles and the missile flight path is traced to the target along with any other accompanying missiles from supporting platforms. </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endParaRPr sz="1350"/>
                    </a:p>
                  </a:txBody>
                  <a:tcPr marL="91450" marR="91450" marT="45725" marB="45725"/>
                </a:tc>
                <a:tc>
                  <a:txBody>
                    <a:bodyPr/>
                    <a:lstStyle/>
                    <a:p>
                      <a:pPr marL="0" marR="0" lvl="0" indent="0" algn="l" rtl="0">
                        <a:spcBef>
                          <a:spcPts val="0"/>
                        </a:spcBef>
                        <a:spcAft>
                          <a:spcPts val="0"/>
                        </a:spcAft>
                        <a:buNone/>
                      </a:pPr>
                      <a:r>
                        <a:rPr lang="en-US" sz="1350" b="1" dirty="0"/>
                        <a:t>5. Defender Declares Defensive Measures</a:t>
                      </a:r>
                      <a:endParaRPr dirty="0"/>
                    </a:p>
                    <a:p>
                      <a:pPr marL="0" marR="0" lvl="0" indent="0" algn="l" rtl="0">
                        <a:spcBef>
                          <a:spcPts val="0"/>
                        </a:spcBef>
                        <a:spcAft>
                          <a:spcPts val="0"/>
                        </a:spcAft>
                        <a:buNone/>
                      </a:pPr>
                      <a:r>
                        <a:rPr lang="en-US" sz="1350" dirty="0"/>
                        <a:t>Defender declares missile countermeasures. Defender may apply one gray shield per attacking missile and uses it for the defense value. Defender may allocate additional shields (air defense missiles) as excess shields demote inbound missiles on a one for one basis. Cross out the corresponding missile shields from the defensive units.</a:t>
                      </a:r>
                      <a:endParaRPr dirty="0"/>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spcBef>
                          <a:spcPts val="0"/>
                        </a:spcBef>
                        <a:spcAft>
                          <a:spcPts val="0"/>
                        </a:spcAft>
                        <a:buNone/>
                      </a:pPr>
                      <a:endParaRPr sz="1350"/>
                    </a:p>
                  </a:txBody>
                  <a:tcPr marL="91450" marR="91450" marT="45725" marB="45725"/>
                </a:tc>
                <a:tc>
                  <a:txBody>
                    <a:bodyPr/>
                    <a:lstStyle/>
                    <a:p>
                      <a:pPr marL="0" marR="0" lvl="0" indent="0" algn="l" rtl="0">
                        <a:spcBef>
                          <a:spcPts val="0"/>
                        </a:spcBef>
                        <a:spcAft>
                          <a:spcPts val="0"/>
                        </a:spcAft>
                        <a:buNone/>
                      </a:pPr>
                      <a:r>
                        <a:rPr lang="en-US" sz="1350" b="1" dirty="0"/>
                        <a:t>6. Resolve Attack</a:t>
                      </a:r>
                      <a:endParaRPr dirty="0"/>
                    </a:p>
                    <a:p>
                      <a:pPr marL="0" marR="0" lvl="0" indent="0" algn="l" rtl="0">
                        <a:spcBef>
                          <a:spcPts val="0"/>
                        </a:spcBef>
                        <a:spcAft>
                          <a:spcPts val="0"/>
                        </a:spcAft>
                        <a:buNone/>
                      </a:pPr>
                      <a:r>
                        <a:rPr lang="en-US" sz="1350" dirty="0"/>
                        <a:t>Once attacking missiles and defensive countermeasures are applied, roll the attack dice in groups aligned with defensive numbers. For example, if there are 6 rolls versus a defense of 6 and 4 rolls versus a defense of 4, then roll separately. The adjudicator applies all effects.</a:t>
                      </a:r>
                      <a:endParaRPr dirty="0"/>
                    </a:p>
                  </a:txBody>
                  <a:tcPr marL="91450" marR="91450" marT="45725" marB="45725"/>
                </a:tc>
                <a:extLst>
                  <a:ext uri="{0D108BD9-81ED-4DB2-BD59-A6C34878D82A}">
                    <a16:rowId xmlns:a16="http://schemas.microsoft.com/office/drawing/2014/main" val="10008"/>
                  </a:ext>
                </a:extLst>
              </a:tr>
            </a:tbl>
          </a:graphicData>
        </a:graphic>
      </p:graphicFrame>
      <p:pic>
        <p:nvPicPr>
          <p:cNvPr id="458" name="Google Shape;458;p17"/>
          <p:cNvPicPr preferRelativeResize="0"/>
          <p:nvPr/>
        </p:nvPicPr>
        <p:blipFill rotWithShape="1">
          <a:blip r:embed="rId3">
            <a:alphaModFix/>
          </a:blip>
          <a:srcRect/>
          <a:stretch/>
        </p:blipFill>
        <p:spPr>
          <a:xfrm>
            <a:off x="771787" y="1000196"/>
            <a:ext cx="644828" cy="183056"/>
          </a:xfrm>
          <a:prstGeom prst="rect">
            <a:avLst/>
          </a:prstGeom>
          <a:noFill/>
          <a:ln>
            <a:noFill/>
          </a:ln>
        </p:spPr>
      </p:pic>
      <p:pic>
        <p:nvPicPr>
          <p:cNvPr id="459" name="Google Shape;459;p17"/>
          <p:cNvPicPr preferRelativeResize="0"/>
          <p:nvPr/>
        </p:nvPicPr>
        <p:blipFill rotWithShape="1">
          <a:blip r:embed="rId4">
            <a:alphaModFix/>
          </a:blip>
          <a:srcRect/>
          <a:stretch/>
        </p:blipFill>
        <p:spPr>
          <a:xfrm rot="398365">
            <a:off x="583690" y="4407091"/>
            <a:ext cx="244949" cy="258811"/>
          </a:xfrm>
          <a:prstGeom prst="rect">
            <a:avLst/>
          </a:prstGeom>
          <a:noFill/>
          <a:ln>
            <a:noFill/>
          </a:ln>
        </p:spPr>
      </p:pic>
      <p:pic>
        <p:nvPicPr>
          <p:cNvPr id="460" name="Google Shape;460;p17"/>
          <p:cNvPicPr preferRelativeResize="0"/>
          <p:nvPr/>
        </p:nvPicPr>
        <p:blipFill rotWithShape="1">
          <a:blip r:embed="rId3">
            <a:alphaModFix/>
          </a:blip>
          <a:srcRect/>
          <a:stretch/>
        </p:blipFill>
        <p:spPr>
          <a:xfrm flipH="1">
            <a:off x="664105" y="2816416"/>
            <a:ext cx="695655" cy="197484"/>
          </a:xfrm>
          <a:prstGeom prst="rect">
            <a:avLst/>
          </a:prstGeom>
          <a:noFill/>
          <a:ln>
            <a:noFill/>
          </a:ln>
        </p:spPr>
      </p:pic>
      <p:sp>
        <p:nvSpPr>
          <p:cNvPr id="461" name="Google Shape;461;p17"/>
          <p:cNvSpPr/>
          <p:nvPr/>
        </p:nvSpPr>
        <p:spPr>
          <a:xfrm>
            <a:off x="698194" y="2551526"/>
            <a:ext cx="373231" cy="720071"/>
          </a:xfrm>
          <a:prstGeom prst="arc">
            <a:avLst>
              <a:gd name="adj1" fmla="val 13585838"/>
              <a:gd name="adj2" fmla="val 0"/>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62" name="Google Shape;462;p17"/>
          <p:cNvPicPr preferRelativeResize="0"/>
          <p:nvPr/>
        </p:nvPicPr>
        <p:blipFill rotWithShape="1">
          <a:blip r:embed="rId5">
            <a:alphaModFix/>
          </a:blip>
          <a:srcRect/>
          <a:stretch/>
        </p:blipFill>
        <p:spPr>
          <a:xfrm>
            <a:off x="110603" y="577582"/>
            <a:ext cx="657771" cy="314159"/>
          </a:xfrm>
          <a:prstGeom prst="rect">
            <a:avLst/>
          </a:prstGeom>
          <a:noFill/>
          <a:ln>
            <a:noFill/>
          </a:ln>
        </p:spPr>
      </p:pic>
      <p:pic>
        <p:nvPicPr>
          <p:cNvPr id="463" name="Google Shape;463;p17" descr="Image result for jet f-22 fighter decal"/>
          <p:cNvPicPr preferRelativeResize="0"/>
          <p:nvPr/>
        </p:nvPicPr>
        <p:blipFill rotWithShape="1">
          <a:blip r:embed="rId6">
            <a:alphaModFix/>
          </a:blip>
          <a:srcRect/>
          <a:stretch/>
        </p:blipFill>
        <p:spPr>
          <a:xfrm>
            <a:off x="754416" y="537691"/>
            <a:ext cx="263576" cy="366078"/>
          </a:xfrm>
          <a:prstGeom prst="rect">
            <a:avLst/>
          </a:prstGeom>
          <a:noFill/>
          <a:ln>
            <a:noFill/>
          </a:ln>
        </p:spPr>
      </p:pic>
      <p:pic>
        <p:nvPicPr>
          <p:cNvPr id="465" name="Google Shape;465;p17"/>
          <p:cNvPicPr preferRelativeResize="0"/>
          <p:nvPr/>
        </p:nvPicPr>
        <p:blipFill rotWithShape="1">
          <a:blip r:embed="rId5">
            <a:alphaModFix/>
          </a:blip>
          <a:srcRect/>
          <a:stretch/>
        </p:blipFill>
        <p:spPr>
          <a:xfrm rot="-5400000">
            <a:off x="1054595" y="1991751"/>
            <a:ext cx="438502" cy="209434"/>
          </a:xfrm>
          <a:prstGeom prst="rect">
            <a:avLst/>
          </a:prstGeom>
          <a:noFill/>
          <a:ln>
            <a:noFill/>
          </a:ln>
        </p:spPr>
      </p:pic>
      <p:sp>
        <p:nvSpPr>
          <p:cNvPr id="466" name="Google Shape;466;p17"/>
          <p:cNvSpPr/>
          <p:nvPr/>
        </p:nvSpPr>
        <p:spPr>
          <a:xfrm>
            <a:off x="113973" y="1887562"/>
            <a:ext cx="489503" cy="446409"/>
          </a:xfrm>
          <a:prstGeom prst="hexagon">
            <a:avLst>
              <a:gd name="adj" fmla="val 25000"/>
              <a:gd name="vf" fmla="val 11547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67" name="Google Shape;467;p17"/>
          <p:cNvCxnSpPr/>
          <p:nvPr/>
        </p:nvCxnSpPr>
        <p:spPr>
          <a:xfrm rot="10800000">
            <a:off x="457791" y="2096468"/>
            <a:ext cx="664643" cy="0"/>
          </a:xfrm>
          <a:prstGeom prst="straightConnector1">
            <a:avLst/>
          </a:prstGeom>
          <a:noFill/>
          <a:ln w="9525" cap="flat" cmpd="sng">
            <a:solidFill>
              <a:schemeClr val="dk1"/>
            </a:solidFill>
            <a:prstDash val="dash"/>
            <a:miter lim="800000"/>
            <a:headEnd type="none" w="sm" len="sm"/>
            <a:tailEnd type="triangle" w="med" len="med"/>
          </a:ln>
        </p:spPr>
      </p:cxnSp>
      <p:sp>
        <p:nvSpPr>
          <p:cNvPr id="468" name="Google Shape;468;p17"/>
          <p:cNvSpPr/>
          <p:nvPr/>
        </p:nvSpPr>
        <p:spPr>
          <a:xfrm rot="5400000">
            <a:off x="169802" y="1849112"/>
            <a:ext cx="271968" cy="179456"/>
          </a:xfrm>
          <a:prstGeom prst="homePlate">
            <a:avLst>
              <a:gd name="adj" fmla="val 50000"/>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69" name="Google Shape;469;p17"/>
          <p:cNvPicPr preferRelativeResize="0"/>
          <p:nvPr/>
        </p:nvPicPr>
        <p:blipFill rotWithShape="1">
          <a:blip r:embed="rId5">
            <a:alphaModFix/>
          </a:blip>
          <a:srcRect/>
          <a:stretch/>
        </p:blipFill>
        <p:spPr>
          <a:xfrm rot="-5400000">
            <a:off x="942829" y="4652182"/>
            <a:ext cx="438502" cy="209434"/>
          </a:xfrm>
          <a:prstGeom prst="rect">
            <a:avLst/>
          </a:prstGeom>
          <a:noFill/>
          <a:ln>
            <a:noFill/>
          </a:ln>
        </p:spPr>
      </p:pic>
      <p:pic>
        <p:nvPicPr>
          <p:cNvPr id="470" name="Google Shape;470;p17"/>
          <p:cNvPicPr preferRelativeResize="0"/>
          <p:nvPr/>
        </p:nvPicPr>
        <p:blipFill rotWithShape="1">
          <a:blip r:embed="rId7">
            <a:alphaModFix/>
          </a:blip>
          <a:srcRect/>
          <a:stretch/>
        </p:blipFill>
        <p:spPr>
          <a:xfrm rot="5400000">
            <a:off x="242485" y="4352523"/>
            <a:ext cx="245648" cy="366354"/>
          </a:xfrm>
          <a:prstGeom prst="rect">
            <a:avLst/>
          </a:prstGeom>
          <a:noFill/>
          <a:ln>
            <a:noFill/>
          </a:ln>
        </p:spPr>
      </p:pic>
      <p:pic>
        <p:nvPicPr>
          <p:cNvPr id="471" name="Google Shape;471;p17"/>
          <p:cNvPicPr preferRelativeResize="0"/>
          <p:nvPr/>
        </p:nvPicPr>
        <p:blipFill rotWithShape="1">
          <a:blip r:embed="rId8">
            <a:alphaModFix/>
          </a:blip>
          <a:srcRect/>
          <a:stretch/>
        </p:blipFill>
        <p:spPr>
          <a:xfrm flipH="1">
            <a:off x="198022" y="5112792"/>
            <a:ext cx="451686" cy="263272"/>
          </a:xfrm>
          <a:prstGeom prst="rect">
            <a:avLst/>
          </a:prstGeom>
          <a:noFill/>
          <a:ln>
            <a:noFill/>
          </a:ln>
        </p:spPr>
      </p:pic>
      <p:pic>
        <p:nvPicPr>
          <p:cNvPr id="472" name="Google Shape;472;p17"/>
          <p:cNvPicPr preferRelativeResize="0"/>
          <p:nvPr/>
        </p:nvPicPr>
        <p:blipFill rotWithShape="1">
          <a:blip r:embed="rId4">
            <a:alphaModFix/>
          </a:blip>
          <a:srcRect/>
          <a:stretch/>
        </p:blipFill>
        <p:spPr>
          <a:xfrm rot="-1866896">
            <a:off x="615030" y="4988708"/>
            <a:ext cx="244949" cy="258811"/>
          </a:xfrm>
          <a:prstGeom prst="rect">
            <a:avLst/>
          </a:prstGeom>
          <a:noFill/>
          <a:ln>
            <a:noFill/>
          </a:ln>
        </p:spPr>
      </p:pic>
      <p:pic>
        <p:nvPicPr>
          <p:cNvPr id="473" name="Google Shape;473;p17" descr="Image result for jet f-22 fighter decal"/>
          <p:cNvPicPr preferRelativeResize="0"/>
          <p:nvPr/>
        </p:nvPicPr>
        <p:blipFill rotWithShape="1">
          <a:blip r:embed="rId6">
            <a:alphaModFix/>
          </a:blip>
          <a:srcRect/>
          <a:stretch/>
        </p:blipFill>
        <p:spPr>
          <a:xfrm rot="-5400000">
            <a:off x="709083" y="4575372"/>
            <a:ext cx="263576" cy="366078"/>
          </a:xfrm>
          <a:prstGeom prst="rect">
            <a:avLst/>
          </a:prstGeom>
          <a:noFill/>
          <a:ln>
            <a:noFill/>
          </a:ln>
        </p:spPr>
      </p:pic>
      <p:sp>
        <p:nvSpPr>
          <p:cNvPr id="474" name="Google Shape;474;p17"/>
          <p:cNvSpPr/>
          <p:nvPr/>
        </p:nvSpPr>
        <p:spPr>
          <a:xfrm rot="5400000">
            <a:off x="47795" y="2112756"/>
            <a:ext cx="373231" cy="1080012"/>
          </a:xfrm>
          <a:prstGeom prst="arc">
            <a:avLst>
              <a:gd name="adj1" fmla="val 16617670"/>
              <a:gd name="adj2" fmla="val 2097395"/>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75" name="Google Shape;475;p17"/>
          <p:cNvPicPr preferRelativeResize="0"/>
          <p:nvPr/>
        </p:nvPicPr>
        <p:blipFill rotWithShape="1">
          <a:blip r:embed="rId9">
            <a:alphaModFix/>
          </a:blip>
          <a:srcRect/>
          <a:stretch/>
        </p:blipFill>
        <p:spPr>
          <a:xfrm rot="8951927">
            <a:off x="845940" y="3623093"/>
            <a:ext cx="375515" cy="190021"/>
          </a:xfrm>
          <a:prstGeom prst="rect">
            <a:avLst/>
          </a:prstGeom>
          <a:noFill/>
          <a:ln>
            <a:noFill/>
          </a:ln>
        </p:spPr>
      </p:pic>
      <p:pic>
        <p:nvPicPr>
          <p:cNvPr id="476" name="Google Shape;476;p17"/>
          <p:cNvPicPr preferRelativeResize="0"/>
          <p:nvPr/>
        </p:nvPicPr>
        <p:blipFill rotWithShape="1">
          <a:blip r:embed="rId8">
            <a:alphaModFix/>
          </a:blip>
          <a:srcRect/>
          <a:stretch/>
        </p:blipFill>
        <p:spPr>
          <a:xfrm flipH="1">
            <a:off x="169671" y="3901278"/>
            <a:ext cx="451686" cy="263272"/>
          </a:xfrm>
          <a:prstGeom prst="rect">
            <a:avLst/>
          </a:prstGeom>
          <a:noFill/>
          <a:ln>
            <a:noFill/>
          </a:ln>
        </p:spPr>
      </p:pic>
      <p:pic>
        <p:nvPicPr>
          <p:cNvPr id="477" name="Google Shape;477;p17"/>
          <p:cNvPicPr preferRelativeResize="0"/>
          <p:nvPr/>
        </p:nvPicPr>
        <p:blipFill rotWithShape="1">
          <a:blip r:embed="rId4">
            <a:alphaModFix/>
          </a:blip>
          <a:srcRect/>
          <a:stretch/>
        </p:blipFill>
        <p:spPr>
          <a:xfrm rot="-1866896">
            <a:off x="586679" y="3777194"/>
            <a:ext cx="244949" cy="258811"/>
          </a:xfrm>
          <a:prstGeom prst="rect">
            <a:avLst/>
          </a:prstGeom>
          <a:noFill/>
          <a:ln>
            <a:noFill/>
          </a:ln>
        </p:spPr>
      </p:pic>
      <p:sp>
        <p:nvSpPr>
          <p:cNvPr id="478" name="Google Shape;478;p17"/>
          <p:cNvSpPr/>
          <p:nvPr/>
        </p:nvSpPr>
        <p:spPr>
          <a:xfrm>
            <a:off x="787207" y="5817549"/>
            <a:ext cx="489503" cy="446409"/>
          </a:xfrm>
          <a:prstGeom prst="hexagon">
            <a:avLst>
              <a:gd name="adj" fmla="val 25000"/>
              <a:gd name="vf" fmla="val 11547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p17"/>
          <p:cNvSpPr/>
          <p:nvPr/>
        </p:nvSpPr>
        <p:spPr>
          <a:xfrm rot="5400000">
            <a:off x="843036" y="5779099"/>
            <a:ext cx="271968" cy="179456"/>
          </a:xfrm>
          <a:prstGeom prst="homePlate">
            <a:avLst>
              <a:gd name="adj" fmla="val 50000"/>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80" name="Google Shape;480;p17"/>
          <p:cNvPicPr preferRelativeResize="0"/>
          <p:nvPr/>
        </p:nvPicPr>
        <p:blipFill rotWithShape="1">
          <a:blip r:embed="rId5">
            <a:alphaModFix/>
          </a:blip>
          <a:srcRect/>
          <a:stretch/>
        </p:blipFill>
        <p:spPr>
          <a:xfrm rot="-5400000">
            <a:off x="801329" y="5932083"/>
            <a:ext cx="438502" cy="209434"/>
          </a:xfrm>
          <a:prstGeom prst="rect">
            <a:avLst/>
          </a:prstGeom>
          <a:noFill/>
          <a:ln>
            <a:noFill/>
          </a:ln>
        </p:spPr>
      </p:pic>
      <p:cxnSp>
        <p:nvCxnSpPr>
          <p:cNvPr id="481" name="Google Shape;481;p17"/>
          <p:cNvCxnSpPr/>
          <p:nvPr/>
        </p:nvCxnSpPr>
        <p:spPr>
          <a:xfrm rot="10800000">
            <a:off x="436363" y="6036800"/>
            <a:ext cx="432806" cy="0"/>
          </a:xfrm>
          <a:prstGeom prst="straightConnector1">
            <a:avLst/>
          </a:prstGeom>
          <a:noFill/>
          <a:ln w="9525" cap="flat" cmpd="sng">
            <a:solidFill>
              <a:schemeClr val="dk1"/>
            </a:solidFill>
            <a:prstDash val="dash"/>
            <a:miter lim="800000"/>
            <a:headEnd type="none" w="sm" len="sm"/>
            <a:tailEnd type="triangle" w="med" len="med"/>
          </a:ln>
        </p:spPr>
      </p:cxnSp>
      <p:pic>
        <p:nvPicPr>
          <p:cNvPr id="482" name="Google Shape;482;p17"/>
          <p:cNvPicPr preferRelativeResize="0"/>
          <p:nvPr/>
        </p:nvPicPr>
        <p:blipFill rotWithShape="1">
          <a:blip r:embed="rId3">
            <a:alphaModFix/>
          </a:blip>
          <a:srcRect/>
          <a:stretch/>
        </p:blipFill>
        <p:spPr>
          <a:xfrm flipH="1">
            <a:off x="664202" y="6427881"/>
            <a:ext cx="695655" cy="197484"/>
          </a:xfrm>
          <a:prstGeom prst="rect">
            <a:avLst/>
          </a:prstGeom>
          <a:noFill/>
          <a:ln>
            <a:noFill/>
          </a:ln>
        </p:spPr>
      </p:pic>
      <p:sp>
        <p:nvSpPr>
          <p:cNvPr id="483" name="Google Shape;483;p17"/>
          <p:cNvSpPr/>
          <p:nvPr/>
        </p:nvSpPr>
        <p:spPr>
          <a:xfrm>
            <a:off x="698291" y="6162991"/>
            <a:ext cx="373231" cy="720071"/>
          </a:xfrm>
          <a:prstGeom prst="arc">
            <a:avLst>
              <a:gd name="adj1" fmla="val 13585838"/>
              <a:gd name="adj2" fmla="val 0"/>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17"/>
          <p:cNvSpPr/>
          <p:nvPr/>
        </p:nvSpPr>
        <p:spPr>
          <a:xfrm rot="5400000">
            <a:off x="47892" y="5724221"/>
            <a:ext cx="373231" cy="1080012"/>
          </a:xfrm>
          <a:prstGeom prst="arc">
            <a:avLst>
              <a:gd name="adj1" fmla="val 16617670"/>
              <a:gd name="adj2" fmla="val 2097395"/>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85" name="Google Shape;485;p17"/>
          <p:cNvPicPr preferRelativeResize="0"/>
          <p:nvPr/>
        </p:nvPicPr>
        <p:blipFill rotWithShape="1">
          <a:blip r:embed="rId10">
            <a:alphaModFix/>
          </a:blip>
          <a:srcRect/>
          <a:stretch/>
        </p:blipFill>
        <p:spPr>
          <a:xfrm>
            <a:off x="382142" y="7376133"/>
            <a:ext cx="649817" cy="145777"/>
          </a:xfrm>
          <a:prstGeom prst="rect">
            <a:avLst/>
          </a:prstGeom>
          <a:noFill/>
          <a:ln>
            <a:noFill/>
          </a:ln>
        </p:spPr>
      </p:pic>
      <p:pic>
        <p:nvPicPr>
          <p:cNvPr id="486" name="Google Shape;486;p17"/>
          <p:cNvPicPr preferRelativeResize="0"/>
          <p:nvPr/>
        </p:nvPicPr>
        <p:blipFill rotWithShape="1">
          <a:blip r:embed="rId8">
            <a:alphaModFix/>
          </a:blip>
          <a:srcRect/>
          <a:stretch/>
        </p:blipFill>
        <p:spPr>
          <a:xfrm flipH="1">
            <a:off x="33623" y="7401805"/>
            <a:ext cx="388052" cy="226182"/>
          </a:xfrm>
          <a:prstGeom prst="rect">
            <a:avLst/>
          </a:prstGeom>
          <a:noFill/>
          <a:ln>
            <a:noFill/>
          </a:ln>
        </p:spPr>
      </p:pic>
      <p:pic>
        <p:nvPicPr>
          <p:cNvPr id="487" name="Google Shape;487;p17"/>
          <p:cNvPicPr preferRelativeResize="0"/>
          <p:nvPr/>
        </p:nvPicPr>
        <p:blipFill rotWithShape="1">
          <a:blip r:embed="rId9">
            <a:alphaModFix/>
          </a:blip>
          <a:srcRect/>
          <a:stretch/>
        </p:blipFill>
        <p:spPr>
          <a:xfrm rot="8951927">
            <a:off x="1055029" y="6807954"/>
            <a:ext cx="375515" cy="190021"/>
          </a:xfrm>
          <a:prstGeom prst="rect">
            <a:avLst/>
          </a:prstGeom>
          <a:noFill/>
          <a:ln>
            <a:noFill/>
          </a:ln>
        </p:spPr>
      </p:pic>
      <p:sp>
        <p:nvSpPr>
          <p:cNvPr id="488" name="Google Shape;488;p17"/>
          <p:cNvSpPr/>
          <p:nvPr/>
        </p:nvSpPr>
        <p:spPr>
          <a:xfrm flipH="1">
            <a:off x="684132" y="7268055"/>
            <a:ext cx="373231" cy="720071"/>
          </a:xfrm>
          <a:prstGeom prst="arc">
            <a:avLst>
              <a:gd name="adj1" fmla="val 15652366"/>
              <a:gd name="adj2" fmla="val 0"/>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9" name="Google Shape;489;p17"/>
          <p:cNvSpPr/>
          <p:nvPr/>
        </p:nvSpPr>
        <p:spPr>
          <a:xfrm flipH="1">
            <a:off x="77857" y="7016097"/>
            <a:ext cx="373231" cy="720071"/>
          </a:xfrm>
          <a:prstGeom prst="arc">
            <a:avLst>
              <a:gd name="adj1" fmla="val 15652366"/>
              <a:gd name="adj2" fmla="val 0"/>
            </a:avLst>
          </a:prstGeom>
          <a:no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90" name="Google Shape;490;p17"/>
          <p:cNvPicPr preferRelativeResize="0"/>
          <p:nvPr/>
        </p:nvPicPr>
        <p:blipFill rotWithShape="1">
          <a:blip r:embed="rId11">
            <a:alphaModFix/>
          </a:blip>
          <a:srcRect/>
          <a:stretch/>
        </p:blipFill>
        <p:spPr>
          <a:xfrm rot="9803815">
            <a:off x="151111" y="6969486"/>
            <a:ext cx="330806" cy="81611"/>
          </a:xfrm>
          <a:prstGeom prst="rect">
            <a:avLst/>
          </a:prstGeom>
          <a:noFill/>
          <a:ln>
            <a:noFill/>
          </a:ln>
        </p:spPr>
      </p:pic>
      <p:pic>
        <p:nvPicPr>
          <p:cNvPr id="491" name="Google Shape;491;p17"/>
          <p:cNvPicPr preferRelativeResize="0"/>
          <p:nvPr/>
        </p:nvPicPr>
        <p:blipFill rotWithShape="1">
          <a:blip r:embed="rId11">
            <a:alphaModFix/>
          </a:blip>
          <a:srcRect/>
          <a:stretch/>
        </p:blipFill>
        <p:spPr>
          <a:xfrm rot="9803815">
            <a:off x="782570" y="7211910"/>
            <a:ext cx="330806" cy="81611"/>
          </a:xfrm>
          <a:prstGeom prst="rect">
            <a:avLst/>
          </a:prstGeom>
          <a:noFill/>
          <a:ln>
            <a:noFill/>
          </a:ln>
        </p:spPr>
      </p:pic>
      <p:pic>
        <p:nvPicPr>
          <p:cNvPr id="492" name="Google Shape;492;p17"/>
          <p:cNvPicPr preferRelativeResize="0"/>
          <p:nvPr/>
        </p:nvPicPr>
        <p:blipFill rotWithShape="1">
          <a:blip r:embed="rId9">
            <a:alphaModFix/>
          </a:blip>
          <a:srcRect/>
          <a:stretch/>
        </p:blipFill>
        <p:spPr>
          <a:xfrm rot="8951927">
            <a:off x="380606" y="6910515"/>
            <a:ext cx="375515" cy="190021"/>
          </a:xfrm>
          <a:prstGeom prst="rect">
            <a:avLst/>
          </a:prstGeom>
          <a:noFill/>
          <a:ln>
            <a:noFill/>
          </a:ln>
        </p:spPr>
      </p:pic>
      <p:pic>
        <p:nvPicPr>
          <p:cNvPr id="493" name="Google Shape;493;p17"/>
          <p:cNvPicPr preferRelativeResize="0"/>
          <p:nvPr/>
        </p:nvPicPr>
        <p:blipFill rotWithShape="1">
          <a:blip r:embed="rId10">
            <a:alphaModFix/>
          </a:blip>
          <a:srcRect/>
          <a:stretch/>
        </p:blipFill>
        <p:spPr>
          <a:xfrm>
            <a:off x="253071" y="8620667"/>
            <a:ext cx="649817" cy="145777"/>
          </a:xfrm>
          <a:prstGeom prst="rect">
            <a:avLst/>
          </a:prstGeom>
          <a:noFill/>
          <a:ln>
            <a:noFill/>
          </a:ln>
        </p:spPr>
      </p:pic>
      <p:grpSp>
        <p:nvGrpSpPr>
          <p:cNvPr id="494" name="Google Shape;494;p17"/>
          <p:cNvGrpSpPr/>
          <p:nvPr/>
        </p:nvGrpSpPr>
        <p:grpSpPr>
          <a:xfrm>
            <a:off x="414365" y="8474580"/>
            <a:ext cx="445116" cy="439636"/>
            <a:chOff x="-1292515" y="1496256"/>
            <a:chExt cx="445116" cy="439636"/>
          </a:xfrm>
        </p:grpSpPr>
        <p:grpSp>
          <p:nvGrpSpPr>
            <p:cNvPr id="495" name="Google Shape;495;p17"/>
            <p:cNvGrpSpPr/>
            <p:nvPr/>
          </p:nvGrpSpPr>
          <p:grpSpPr>
            <a:xfrm>
              <a:off x="-1292515" y="1533108"/>
              <a:ext cx="436567" cy="402784"/>
              <a:chOff x="-1292515" y="1533108"/>
              <a:chExt cx="436567" cy="402784"/>
            </a:xfrm>
          </p:grpSpPr>
          <p:cxnSp>
            <p:nvCxnSpPr>
              <p:cNvPr id="496" name="Google Shape;496;p17"/>
              <p:cNvCxnSpPr/>
              <p:nvPr/>
            </p:nvCxnSpPr>
            <p:spPr>
              <a:xfrm>
                <a:off x="-1074234" y="1804121"/>
                <a:ext cx="0" cy="131771"/>
              </a:xfrm>
              <a:prstGeom prst="straightConnector1">
                <a:avLst/>
              </a:prstGeom>
              <a:noFill/>
              <a:ln w="19050" cap="flat" cmpd="sng">
                <a:solidFill>
                  <a:srgbClr val="FF0000"/>
                </a:solidFill>
                <a:prstDash val="solid"/>
                <a:miter lim="800000"/>
                <a:headEnd type="none" w="sm" len="sm"/>
                <a:tailEnd type="none" w="sm" len="sm"/>
              </a:ln>
            </p:spPr>
          </p:cxnSp>
          <p:cxnSp>
            <p:nvCxnSpPr>
              <p:cNvPr id="497" name="Google Shape;497;p17"/>
              <p:cNvCxnSpPr/>
              <p:nvPr/>
            </p:nvCxnSpPr>
            <p:spPr>
              <a:xfrm>
                <a:off x="-1074234" y="1533108"/>
                <a:ext cx="0" cy="131771"/>
              </a:xfrm>
              <a:prstGeom prst="straightConnector1">
                <a:avLst/>
              </a:prstGeom>
              <a:noFill/>
              <a:ln w="19050" cap="flat" cmpd="sng">
                <a:solidFill>
                  <a:srgbClr val="FF0000"/>
                </a:solidFill>
                <a:prstDash val="solid"/>
                <a:miter lim="800000"/>
                <a:headEnd type="none" w="sm" len="sm"/>
                <a:tailEnd type="none" w="sm" len="sm"/>
              </a:ln>
            </p:spPr>
          </p:cxnSp>
          <p:cxnSp>
            <p:nvCxnSpPr>
              <p:cNvPr id="498" name="Google Shape;498;p17"/>
              <p:cNvCxnSpPr/>
              <p:nvPr/>
            </p:nvCxnSpPr>
            <p:spPr>
              <a:xfrm>
                <a:off x="-921834" y="1659492"/>
                <a:ext cx="0" cy="131771"/>
              </a:xfrm>
              <a:prstGeom prst="straightConnector1">
                <a:avLst/>
              </a:prstGeom>
              <a:noFill/>
              <a:ln w="19050" cap="flat" cmpd="sng">
                <a:solidFill>
                  <a:srgbClr val="FF0000"/>
                </a:solidFill>
                <a:prstDash val="solid"/>
                <a:miter lim="800000"/>
                <a:headEnd type="none" w="sm" len="sm"/>
                <a:tailEnd type="none" w="sm" len="sm"/>
              </a:ln>
            </p:spPr>
          </p:cxnSp>
          <p:cxnSp>
            <p:nvCxnSpPr>
              <p:cNvPr id="499" name="Google Shape;499;p17"/>
              <p:cNvCxnSpPr/>
              <p:nvPr/>
            </p:nvCxnSpPr>
            <p:spPr>
              <a:xfrm>
                <a:off x="-1226630" y="1659492"/>
                <a:ext cx="0" cy="131771"/>
              </a:xfrm>
              <a:prstGeom prst="straightConnector1">
                <a:avLst/>
              </a:prstGeom>
              <a:noFill/>
              <a:ln w="19050" cap="flat" cmpd="sng">
                <a:solidFill>
                  <a:srgbClr val="FF0000"/>
                </a:solidFill>
                <a:prstDash val="solid"/>
                <a:miter lim="800000"/>
                <a:headEnd type="none" w="sm" len="sm"/>
                <a:tailEnd type="none" w="sm" len="sm"/>
              </a:ln>
            </p:spPr>
          </p:cxnSp>
        </p:grpSp>
        <p:sp>
          <p:nvSpPr>
            <p:cNvPr id="500" name="Google Shape;500;p17"/>
            <p:cNvSpPr txBox="1"/>
            <p:nvPr/>
          </p:nvSpPr>
          <p:spPr>
            <a:xfrm>
              <a:off x="-1194947" y="1496256"/>
              <a:ext cx="3475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a:t>
              </a:r>
              <a:endParaRPr/>
            </a:p>
          </p:txBody>
        </p:sp>
      </p:grpSp>
      <p:pic>
        <p:nvPicPr>
          <p:cNvPr id="502" name="Google Shape;502;p17" descr="A picture containing drawing&#10;&#10;Description automatically generated"/>
          <p:cNvPicPr preferRelativeResize="0"/>
          <p:nvPr/>
        </p:nvPicPr>
        <p:blipFill rotWithShape="1">
          <a:blip r:embed="rId12">
            <a:alphaModFix/>
          </a:blip>
          <a:srcRect l="26156" t="13999" r="25154" b="12878"/>
          <a:stretch/>
        </p:blipFill>
        <p:spPr>
          <a:xfrm rot="-5400000">
            <a:off x="196442" y="6196215"/>
            <a:ext cx="166806" cy="501015"/>
          </a:xfrm>
          <a:prstGeom prst="rect">
            <a:avLst/>
          </a:prstGeom>
          <a:noFill/>
          <a:ln>
            <a:noFill/>
          </a:ln>
        </p:spPr>
      </p:pic>
      <p:pic>
        <p:nvPicPr>
          <p:cNvPr id="503" name="Google Shape;503;p17" descr="A picture containing drawing&#10;&#10;Description automatically generated"/>
          <p:cNvPicPr preferRelativeResize="0"/>
          <p:nvPr/>
        </p:nvPicPr>
        <p:blipFill rotWithShape="1">
          <a:blip r:embed="rId12">
            <a:alphaModFix/>
          </a:blip>
          <a:srcRect l="26156" t="13999" r="25154" b="12878"/>
          <a:stretch/>
        </p:blipFill>
        <p:spPr>
          <a:xfrm rot="-5400000">
            <a:off x="211174" y="2612782"/>
            <a:ext cx="166806" cy="501015"/>
          </a:xfrm>
          <a:prstGeom prst="rect">
            <a:avLst/>
          </a:prstGeom>
          <a:noFill/>
          <a:ln>
            <a:noFill/>
          </a:ln>
        </p:spPr>
      </p:pic>
      <p:pic>
        <p:nvPicPr>
          <p:cNvPr id="504" name="Google Shape;504;p17" descr="A picture containing drawing&#10;&#10;Description automatically generated"/>
          <p:cNvPicPr preferRelativeResize="0"/>
          <p:nvPr/>
        </p:nvPicPr>
        <p:blipFill rotWithShape="1">
          <a:blip r:embed="rId12">
            <a:alphaModFix/>
          </a:blip>
          <a:srcRect l="26156" t="13999" r="25154" b="12878"/>
          <a:stretch/>
        </p:blipFill>
        <p:spPr>
          <a:xfrm rot="-7150240">
            <a:off x="861663" y="8047662"/>
            <a:ext cx="166806" cy="501015"/>
          </a:xfrm>
          <a:prstGeom prst="rect">
            <a:avLst/>
          </a:prstGeom>
          <a:noFill/>
          <a:ln>
            <a:noFill/>
          </a:ln>
        </p:spPr>
      </p:pic>
      <p:pic>
        <p:nvPicPr>
          <p:cNvPr id="505" name="Google Shape;505;p17" descr="A picture containing drawing&#10;&#10;Description automatically generated"/>
          <p:cNvPicPr preferRelativeResize="0"/>
          <p:nvPr/>
        </p:nvPicPr>
        <p:blipFill rotWithShape="1">
          <a:blip r:embed="rId12">
            <a:alphaModFix/>
          </a:blip>
          <a:srcRect l="26156" t="13999" r="25154" b="12878"/>
          <a:stretch/>
        </p:blipFill>
        <p:spPr>
          <a:xfrm rot="-7150240">
            <a:off x="1014063" y="8200062"/>
            <a:ext cx="166806" cy="501015"/>
          </a:xfrm>
          <a:prstGeom prst="rect">
            <a:avLst/>
          </a:prstGeom>
          <a:noFill/>
          <a:ln>
            <a:noFill/>
          </a:ln>
        </p:spPr>
      </p:pic>
      <p:pic>
        <p:nvPicPr>
          <p:cNvPr id="506" name="Google Shape;506;p17" descr="A picture containing drawing&#10;&#10;Description automatically generated"/>
          <p:cNvPicPr preferRelativeResize="0"/>
          <p:nvPr/>
        </p:nvPicPr>
        <p:blipFill rotWithShape="1">
          <a:blip r:embed="rId13">
            <a:alphaModFix/>
          </a:blip>
          <a:srcRect t="40011" b="41475"/>
          <a:stretch/>
        </p:blipFill>
        <p:spPr>
          <a:xfrm>
            <a:off x="451088" y="7557990"/>
            <a:ext cx="865343" cy="312944"/>
          </a:xfrm>
          <a:prstGeom prst="rect">
            <a:avLst/>
          </a:prstGeom>
          <a:noFill/>
          <a:ln>
            <a:noFill/>
          </a:ln>
          <a:effectLst>
            <a:outerShdw blurRad="50800" dist="38100" dir="2700000" algn="tl" rotWithShape="0">
              <a:srgbClr val="000000">
                <a:alpha val="40000"/>
              </a:srgbClr>
            </a:outerShdw>
          </a:effectLst>
        </p:spPr>
      </p:pic>
      <p:pic>
        <p:nvPicPr>
          <p:cNvPr id="507" name="Google Shape;507;p17" descr="A picture containing drawing&#10;&#10;Description automatically generated"/>
          <p:cNvPicPr preferRelativeResize="0"/>
          <p:nvPr/>
        </p:nvPicPr>
        <p:blipFill rotWithShape="1">
          <a:blip r:embed="rId14">
            <a:alphaModFix/>
          </a:blip>
          <a:srcRect t="75177" b="14433"/>
          <a:stretch/>
        </p:blipFill>
        <p:spPr>
          <a:xfrm>
            <a:off x="502215" y="3035984"/>
            <a:ext cx="866274" cy="189987"/>
          </a:xfrm>
          <a:prstGeom prst="rect">
            <a:avLst/>
          </a:prstGeom>
          <a:noFill/>
          <a:ln>
            <a:noFill/>
          </a:ln>
          <a:effectLst>
            <a:outerShdw blurRad="50800" dist="38100" dir="2700000" algn="tl" rotWithShape="0">
              <a:srgbClr val="000000">
                <a:alpha val="40000"/>
              </a:srgbClr>
            </a:outerShdw>
          </a:effectLst>
        </p:spPr>
      </p:pic>
      <p:pic>
        <p:nvPicPr>
          <p:cNvPr id="508" name="Google Shape;508;p17" descr="A picture containing drawing&#10;&#10;Description automatically generated"/>
          <p:cNvPicPr preferRelativeResize="0"/>
          <p:nvPr/>
        </p:nvPicPr>
        <p:blipFill rotWithShape="1">
          <a:blip r:embed="rId14">
            <a:alphaModFix/>
          </a:blip>
          <a:srcRect t="66435" b="26319"/>
          <a:stretch/>
        </p:blipFill>
        <p:spPr>
          <a:xfrm>
            <a:off x="558380" y="1364112"/>
            <a:ext cx="900302" cy="137701"/>
          </a:xfrm>
          <a:prstGeom prst="rect">
            <a:avLst/>
          </a:prstGeom>
          <a:noFill/>
          <a:ln>
            <a:noFill/>
          </a:ln>
          <a:effectLst>
            <a:outerShdw blurRad="50800" dist="38100" dir="2700000" algn="tl" rotWithShape="0">
              <a:srgbClr val="000000">
                <a:alpha val="40000"/>
              </a:srgbClr>
            </a:outerShdw>
          </a:effectLst>
        </p:spPr>
      </p:pic>
      <p:pic>
        <p:nvPicPr>
          <p:cNvPr id="3" name="Picture 2" descr="A blue circle with white text and black text&#10;&#10;Description automatically generated">
            <a:extLst>
              <a:ext uri="{FF2B5EF4-FFF2-40B4-BE49-F238E27FC236}">
                <a16:creationId xmlns:a16="http://schemas.microsoft.com/office/drawing/2014/main" id="{C28EB8EC-9C51-2079-CD2C-E979DC62CA16}"/>
              </a:ext>
            </a:extLst>
          </p:cNvPr>
          <p:cNvPicPr>
            <a:picLocks noChangeAspect="1"/>
          </p:cNvPicPr>
          <p:nvPr/>
        </p:nvPicPr>
        <p:blipFill>
          <a:blip r:embed="rId15"/>
          <a:stretch>
            <a:fillRect/>
          </a:stretch>
        </p:blipFill>
        <p:spPr>
          <a:xfrm>
            <a:off x="77857" y="840512"/>
            <a:ext cx="417752" cy="417752"/>
          </a:xfrm>
          <a:prstGeom prst="rect">
            <a:avLst/>
          </a:prstGeom>
        </p:spPr>
      </p:pic>
      <p:pic>
        <p:nvPicPr>
          <p:cNvPr id="509" name="Google Shape;509;p17" descr="A picture containing fruit, clock&#10;&#10;Description automatically generated"/>
          <p:cNvPicPr preferRelativeResize="0"/>
          <p:nvPr/>
        </p:nvPicPr>
        <p:blipFill rotWithShape="1">
          <a:blip r:embed="rId16">
            <a:alphaModFix/>
          </a:blip>
          <a:srcRect l="14636" t="15329" r="15051" b="14359"/>
          <a:stretch/>
        </p:blipFill>
        <p:spPr>
          <a:xfrm>
            <a:off x="259663" y="1059039"/>
            <a:ext cx="417752" cy="417752"/>
          </a:xfrm>
          <a:prstGeom prst="ellipse">
            <a:avLst/>
          </a:prstGeom>
          <a:noFill/>
          <a:ln>
            <a:noFill/>
          </a:ln>
        </p:spPr>
      </p:pic>
      <p:pic>
        <p:nvPicPr>
          <p:cNvPr id="4" name="Picture 3" descr="A blue circle with white text and black text&#10;&#10;Description automatically generated">
            <a:extLst>
              <a:ext uri="{FF2B5EF4-FFF2-40B4-BE49-F238E27FC236}">
                <a16:creationId xmlns:a16="http://schemas.microsoft.com/office/drawing/2014/main" id="{E9F68551-35A9-D57D-990E-B779ECC724D3}"/>
              </a:ext>
            </a:extLst>
          </p:cNvPr>
          <p:cNvPicPr>
            <a:picLocks noChangeAspect="1"/>
          </p:cNvPicPr>
          <p:nvPr/>
        </p:nvPicPr>
        <p:blipFill>
          <a:blip r:embed="rId15"/>
          <a:stretch>
            <a:fillRect/>
          </a:stretch>
        </p:blipFill>
        <p:spPr>
          <a:xfrm rot="16200000">
            <a:off x="-7796" y="5839490"/>
            <a:ext cx="417752" cy="4177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18"/>
          <p:cNvSpPr txBox="1"/>
          <p:nvPr/>
        </p:nvSpPr>
        <p:spPr>
          <a:xfrm>
            <a:off x="-7" y="539482"/>
            <a:ext cx="6858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rgbClr val="FF0000"/>
                </a:solidFill>
                <a:latin typeface="Calibri"/>
                <a:ea typeface="Calibri"/>
                <a:cs typeface="Calibri"/>
                <a:sym typeface="Calibri"/>
              </a:rPr>
              <a:t>Missile Attack Modifiers</a:t>
            </a:r>
            <a:endParaRPr dirty="0"/>
          </a:p>
        </p:txBody>
      </p:sp>
      <p:graphicFrame>
        <p:nvGraphicFramePr>
          <p:cNvPr id="516" name="Google Shape;516;p18"/>
          <p:cNvGraphicFramePr/>
          <p:nvPr>
            <p:extLst>
              <p:ext uri="{D42A27DB-BD31-4B8C-83A1-F6EECF244321}">
                <p14:modId xmlns:p14="http://schemas.microsoft.com/office/powerpoint/2010/main" val="352478155"/>
              </p:ext>
            </p:extLst>
          </p:nvPr>
        </p:nvGraphicFramePr>
        <p:xfrm>
          <a:off x="512956" y="1198105"/>
          <a:ext cx="5832075" cy="6985080"/>
        </p:xfrm>
        <a:graphic>
          <a:graphicData uri="http://schemas.openxmlformats.org/drawingml/2006/table">
            <a:tbl>
              <a:tblPr firstRow="1" bandRow="1">
                <a:noFill/>
                <a:tableStyleId>{2EAD18D6-0E7D-4B47-9C5A-13C7DCCA37D1}</a:tableStyleId>
              </a:tblPr>
              <a:tblGrid>
                <a:gridCol w="1944025">
                  <a:extLst>
                    <a:ext uri="{9D8B030D-6E8A-4147-A177-3AD203B41FA5}">
                      <a16:colId xmlns:a16="http://schemas.microsoft.com/office/drawing/2014/main" val="20000"/>
                    </a:ext>
                  </a:extLst>
                </a:gridCol>
                <a:gridCol w="1944025">
                  <a:extLst>
                    <a:ext uri="{9D8B030D-6E8A-4147-A177-3AD203B41FA5}">
                      <a16:colId xmlns:a16="http://schemas.microsoft.com/office/drawing/2014/main" val="20001"/>
                    </a:ext>
                  </a:extLst>
                </a:gridCol>
                <a:gridCol w="1944025">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800" dirty="0"/>
                        <a:t>Status</a:t>
                      </a:r>
                      <a:endParaRPr dirty="0"/>
                    </a:p>
                  </a:txBody>
                  <a:tcPr marL="91450" marR="91450" marT="45725" marB="45725"/>
                </a:tc>
                <a:tc>
                  <a:txBody>
                    <a:bodyPr/>
                    <a:lstStyle/>
                    <a:p>
                      <a:pPr marL="0" marR="0" lvl="0" indent="0" algn="ctr" rtl="0">
                        <a:spcBef>
                          <a:spcPts val="0"/>
                        </a:spcBef>
                        <a:spcAft>
                          <a:spcPts val="0"/>
                        </a:spcAft>
                        <a:buNone/>
                      </a:pPr>
                      <a:r>
                        <a:rPr lang="en-US" sz="1800"/>
                        <a:t>Adjudication</a:t>
                      </a:r>
                      <a:endParaRPr/>
                    </a:p>
                  </a:txBody>
                  <a:tcPr marL="91450" marR="91450" marT="45725" marB="45725"/>
                </a:tc>
                <a:tc>
                  <a:txBody>
                    <a:bodyPr/>
                    <a:lstStyle/>
                    <a:p>
                      <a:pPr marL="0" marR="0" lvl="0" indent="0" algn="ctr" rtl="0">
                        <a:spcBef>
                          <a:spcPts val="0"/>
                        </a:spcBef>
                        <a:spcAft>
                          <a:spcPts val="0"/>
                        </a:spcAft>
                        <a:buNone/>
                      </a:pPr>
                      <a:r>
                        <a:rPr lang="en-US" sz="1800"/>
                        <a:t>Remarks</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1600" b="1" dirty="0"/>
                        <a:t>CAP Support</a:t>
                      </a:r>
                      <a:endParaRPr dirty="0"/>
                    </a:p>
                    <a:p>
                      <a:pPr marL="0" marR="0" lvl="0" indent="0" algn="ctr" rtl="0">
                        <a:spcBef>
                          <a:spcPts val="0"/>
                        </a:spcBef>
                        <a:spcAft>
                          <a:spcPts val="0"/>
                        </a:spcAft>
                        <a:buNone/>
                      </a:pPr>
                      <a:endParaRPr sz="1600" dirty="0"/>
                    </a:p>
                    <a:p>
                      <a:pPr marL="0" marR="0" lvl="0" indent="0" algn="ctr" rtl="0">
                        <a:spcBef>
                          <a:spcPts val="0"/>
                        </a:spcBef>
                        <a:spcAft>
                          <a:spcPts val="0"/>
                        </a:spcAft>
                        <a:buNone/>
                      </a:pPr>
                      <a:endParaRPr sz="1600" dirty="0"/>
                    </a:p>
                    <a:p>
                      <a:pPr marL="0" marR="0" lvl="0" indent="0" algn="ctr" rtl="0">
                        <a:spcBef>
                          <a:spcPts val="0"/>
                        </a:spcBef>
                        <a:spcAft>
                          <a:spcPts val="0"/>
                        </a:spcAft>
                        <a:buNone/>
                      </a:pPr>
                      <a:endParaRPr sz="1600" dirty="0"/>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Calibri"/>
                        <a:buNone/>
                      </a:pPr>
                      <a:r>
                        <a:rPr lang="en-US" sz="1600" b="1" i="0" u="none" strike="noStrike" cap="none">
                          <a:solidFill>
                            <a:srgbClr val="000000"/>
                          </a:solidFill>
                          <a:latin typeface="Calibri"/>
                          <a:ea typeface="Calibri"/>
                          <a:cs typeface="Calibri"/>
                          <a:sym typeface="Calibri"/>
                        </a:rPr>
                        <a:t>Defense against Anti-Ship Cruise Missiles </a:t>
                      </a:r>
                      <a:endParaRPr/>
                    </a:p>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Note: Not applicable to hypersonic or ballistic missile attacks</a:t>
                      </a:r>
                      <a:endParaRPr sz="1600" b="1"/>
                    </a:p>
                  </a:txBody>
                  <a:tcPr marL="91450" marR="91450" marT="45725" marB="45725"/>
                </a:tc>
                <a:tc>
                  <a:txBody>
                    <a:bodyPr/>
                    <a:lstStyle/>
                    <a:p>
                      <a:pPr marL="0" marR="0" lvl="0" indent="0" algn="l" rtl="0">
                        <a:spcBef>
                          <a:spcPts val="0"/>
                        </a:spcBef>
                        <a:spcAft>
                          <a:spcPts val="0"/>
                        </a:spcAft>
                        <a:buNone/>
                      </a:pPr>
                      <a:r>
                        <a:rPr lang="en-US" sz="1200" dirty="0"/>
                        <a:t>If on missile path and not engaged in Air-to-Air combat, then each CAP may eliminate </a:t>
                      </a:r>
                      <a:r>
                        <a:rPr lang="en-US" sz="1200" u="sng" dirty="0"/>
                        <a:t>one</a:t>
                      </a:r>
                      <a:r>
                        <a:rPr lang="en-US" sz="1200" dirty="0"/>
                        <a:t> inbound missile salvo</a:t>
                      </a:r>
                      <a:endParaRPr dirty="0"/>
                    </a:p>
                  </a:txBody>
                  <a:tcPr marL="91450" marR="91450" marT="45725" marB="45725"/>
                </a:tc>
                <a:extLst>
                  <a:ext uri="{0D108BD9-81ED-4DB2-BD59-A6C34878D82A}">
                    <a16:rowId xmlns:a16="http://schemas.microsoft.com/office/drawing/2014/main" val="10002"/>
                  </a:ext>
                </a:extLst>
              </a:tr>
              <a:tr h="184900">
                <a:tc>
                  <a:txBody>
                    <a:bodyPr/>
                    <a:lstStyle/>
                    <a:p>
                      <a:pPr marL="0" marR="0" lvl="0" indent="0" algn="ctr" rtl="0">
                        <a:spcBef>
                          <a:spcPts val="0"/>
                        </a:spcBef>
                        <a:spcAft>
                          <a:spcPts val="0"/>
                        </a:spcAft>
                        <a:buNone/>
                      </a:pPr>
                      <a:endParaRPr sz="1600"/>
                    </a:p>
                    <a:p>
                      <a:pPr marL="0" marR="0" lvl="0" indent="0" algn="ctr" rtl="0">
                        <a:spcBef>
                          <a:spcPts val="0"/>
                        </a:spcBef>
                        <a:spcAft>
                          <a:spcPts val="0"/>
                        </a:spcAft>
                        <a:buNone/>
                      </a:pPr>
                      <a:endParaRPr sz="1600"/>
                    </a:p>
                  </a:txBody>
                  <a:tcPr marL="91450" marR="91450" marT="45725" marB="45725"/>
                </a:tc>
                <a:tc>
                  <a:txBody>
                    <a:bodyPr/>
                    <a:lstStyle/>
                    <a:p>
                      <a:pPr marL="0" marR="0" lvl="0" indent="0" algn="ctr" rtl="0">
                        <a:spcBef>
                          <a:spcPts val="0"/>
                        </a:spcBef>
                        <a:spcAft>
                          <a:spcPts val="0"/>
                        </a:spcAft>
                        <a:buNone/>
                      </a:pPr>
                      <a:r>
                        <a:rPr lang="en-US" sz="1600" b="1" dirty="0"/>
                        <a:t>SIGINT &amp; EMSO</a:t>
                      </a:r>
                      <a:endParaRPr dirty="0"/>
                    </a:p>
                  </a:txBody>
                  <a:tcPr marL="91450" marR="91450" marT="45725" marB="45725" anchor="ctr"/>
                </a:tc>
                <a:tc>
                  <a:txBody>
                    <a:bodyPr/>
                    <a:lstStyle/>
                    <a:p>
                      <a:pPr marL="0" marR="0" lvl="0" indent="0" algn="l" rtl="0">
                        <a:spcBef>
                          <a:spcPts val="0"/>
                        </a:spcBef>
                        <a:spcAft>
                          <a:spcPts val="0"/>
                        </a:spcAft>
                        <a:buNone/>
                      </a:pPr>
                      <a:r>
                        <a:rPr lang="en-US" sz="1200" u="sng" dirty="0"/>
                        <a:t>All</a:t>
                      </a:r>
                      <a:r>
                        <a:rPr lang="en-US" sz="1200" dirty="0"/>
                        <a:t> attacks against targeted unit are promoted by one level. .</a:t>
                      </a:r>
                    </a:p>
                    <a:p>
                      <a:pPr marL="0" marR="0" lvl="0" indent="0" algn="l" rtl="0">
                        <a:spcBef>
                          <a:spcPts val="0"/>
                        </a:spcBef>
                        <a:spcAft>
                          <a:spcPts val="0"/>
                        </a:spcAft>
                        <a:buNone/>
                      </a:pPr>
                      <a:endParaRPr dirty="0"/>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endParaRPr sz="1600" b="1"/>
                    </a:p>
                    <a:p>
                      <a:pPr marL="0" marR="0" lvl="0" indent="0" algn="ctr" rtl="0">
                        <a:spcBef>
                          <a:spcPts val="0"/>
                        </a:spcBef>
                        <a:spcAft>
                          <a:spcPts val="0"/>
                        </a:spcAft>
                        <a:buNone/>
                      </a:pPr>
                      <a:endParaRPr sz="1600" b="1"/>
                    </a:p>
                    <a:p>
                      <a:pPr marL="0" marR="0" lvl="0" indent="0" algn="ctr" rtl="0">
                        <a:spcBef>
                          <a:spcPts val="0"/>
                        </a:spcBef>
                        <a:spcAft>
                          <a:spcPts val="0"/>
                        </a:spcAft>
                        <a:buNone/>
                      </a:pPr>
                      <a:endParaRPr sz="1600" b="1"/>
                    </a:p>
                  </a:txBody>
                  <a:tcPr marL="91450" marR="91450" marT="45725" marB="45725"/>
                </a:tc>
                <a:tc>
                  <a:txBody>
                    <a:bodyPr/>
                    <a:lstStyle/>
                    <a:p>
                      <a:pPr marL="0" marR="0" lvl="0" indent="0" algn="ctr" rtl="0">
                        <a:spcBef>
                          <a:spcPts val="0"/>
                        </a:spcBef>
                        <a:spcAft>
                          <a:spcPts val="0"/>
                        </a:spcAft>
                        <a:buNone/>
                      </a:pPr>
                      <a:r>
                        <a:rPr lang="en-US" sz="1600" b="1"/>
                        <a:t>Active &amp; Passive CM</a:t>
                      </a:r>
                      <a:endParaRPr/>
                    </a:p>
                  </a:txBody>
                  <a:tcPr marL="91450" marR="91450" marT="45725" marB="45725" anchor="ctr"/>
                </a:tc>
                <a:tc>
                  <a:txBody>
                    <a:bodyPr/>
                    <a:lstStyle/>
                    <a:p>
                      <a:pPr marL="0" marR="0" lvl="0" indent="0" algn="l" rtl="0">
                        <a:spcBef>
                          <a:spcPts val="0"/>
                        </a:spcBef>
                        <a:spcAft>
                          <a:spcPts val="0"/>
                        </a:spcAft>
                        <a:buNone/>
                      </a:pPr>
                      <a:r>
                        <a:rPr lang="en-US" sz="1200" u="sng" dirty="0"/>
                        <a:t>All</a:t>
                      </a:r>
                      <a:r>
                        <a:rPr lang="en-US" sz="1200" dirty="0"/>
                        <a:t> attacks against this unit are demoted by one level.</a:t>
                      </a:r>
                      <a:endParaRPr dirty="0"/>
                    </a:p>
                  </a:txBody>
                  <a:tcPr marL="91450" marR="91450" marT="45725" marB="45725"/>
                </a:tc>
                <a:extLst>
                  <a:ext uri="{0D108BD9-81ED-4DB2-BD59-A6C34878D82A}">
                    <a16:rowId xmlns:a16="http://schemas.microsoft.com/office/drawing/2014/main" val="10006"/>
                  </a:ext>
                </a:extLst>
              </a:tr>
              <a:tr h="533400">
                <a:tc rowSpan="2">
                  <a:txBody>
                    <a:bodyPr/>
                    <a:lstStyle/>
                    <a:p>
                      <a:pPr marL="0" marR="0" lvl="0" indent="0" algn="ctr" rtl="0">
                        <a:spcBef>
                          <a:spcPts val="0"/>
                        </a:spcBef>
                        <a:spcAft>
                          <a:spcPts val="0"/>
                        </a:spcAft>
                        <a:buNone/>
                      </a:pPr>
                      <a:r>
                        <a:rPr lang="en-US" sz="1600" b="1" dirty="0"/>
                        <a:t>Ballistic Missiles</a:t>
                      </a:r>
                      <a:endParaRPr dirty="0"/>
                    </a:p>
                    <a:p>
                      <a:pPr marL="0" marR="0" lvl="0" indent="0" algn="ctr" rtl="0">
                        <a:spcBef>
                          <a:spcPts val="0"/>
                        </a:spcBef>
                        <a:spcAft>
                          <a:spcPts val="0"/>
                        </a:spcAft>
                        <a:buNone/>
                      </a:pPr>
                      <a:endParaRPr sz="1600" b="1" dirty="0"/>
                    </a:p>
                    <a:p>
                      <a:pPr marL="0" marR="0" lvl="0" indent="0" algn="ctr" rtl="0">
                        <a:spcBef>
                          <a:spcPts val="0"/>
                        </a:spcBef>
                        <a:spcAft>
                          <a:spcPts val="0"/>
                        </a:spcAft>
                        <a:buNone/>
                      </a:pPr>
                      <a:endParaRPr sz="1600" b="1" dirty="0"/>
                    </a:p>
                    <a:p>
                      <a:pPr marL="0" marR="0" lvl="0" indent="0" algn="ctr" rtl="0">
                        <a:spcBef>
                          <a:spcPts val="0"/>
                        </a:spcBef>
                        <a:spcAft>
                          <a:spcPts val="0"/>
                        </a:spcAft>
                        <a:buNone/>
                      </a:pPr>
                      <a:endParaRPr sz="1600" b="1" dirty="0"/>
                    </a:p>
                  </a:txBody>
                  <a:tcPr marL="91450" marR="91450" marT="45725" marB="45725"/>
                </a:tc>
                <a:tc>
                  <a:txBody>
                    <a:bodyPr/>
                    <a:lstStyle/>
                    <a:p>
                      <a:pPr marL="0" marR="0" lvl="0" indent="0" algn="l" rtl="0">
                        <a:spcBef>
                          <a:spcPts val="0"/>
                        </a:spcBef>
                        <a:spcAft>
                          <a:spcPts val="0"/>
                        </a:spcAft>
                        <a:buNone/>
                      </a:pPr>
                      <a:r>
                        <a:rPr lang="en-US" sz="1600" b="1"/>
                        <a:t>No BMD Defender</a:t>
                      </a:r>
                      <a:endParaRPr/>
                    </a:p>
                  </a:txBody>
                  <a:tcPr marL="91450" marR="91450" marT="45725" marB="45725" anchor="ctr"/>
                </a:tc>
                <a:tc>
                  <a:txBody>
                    <a:bodyPr/>
                    <a:lstStyle/>
                    <a:p>
                      <a:pPr marL="0" marR="0" lvl="0" indent="0" algn="l" rtl="0">
                        <a:spcBef>
                          <a:spcPts val="0"/>
                        </a:spcBef>
                        <a:spcAft>
                          <a:spcPts val="0"/>
                        </a:spcAft>
                        <a:buNone/>
                      </a:pPr>
                      <a:r>
                        <a:rPr lang="en-US" sz="1200"/>
                        <a:t>Ballistic Missiles target enduring defense # of the targeted unit (Red Shield)</a:t>
                      </a:r>
                      <a:endParaRPr/>
                    </a:p>
                  </a:txBody>
                  <a:tcPr marL="91450" marR="91450" marT="45725" marB="45725"/>
                </a:tc>
                <a:extLst>
                  <a:ext uri="{0D108BD9-81ED-4DB2-BD59-A6C34878D82A}">
                    <a16:rowId xmlns:a16="http://schemas.microsoft.com/office/drawing/2014/main" val="10007"/>
                  </a:ext>
                </a:extLst>
              </a:tr>
              <a:tr h="533400">
                <a:tc vMerge="1">
                  <a:txBody>
                    <a:bodyPr/>
                    <a:lstStyle/>
                    <a:p>
                      <a:endParaRPr lang="en-US"/>
                    </a:p>
                  </a:txBody>
                  <a:tcPr/>
                </a:tc>
                <a:tc>
                  <a:txBody>
                    <a:bodyPr/>
                    <a:lstStyle/>
                    <a:p>
                      <a:pPr marL="0" marR="0" lvl="0" indent="0" algn="l" rtl="0">
                        <a:spcBef>
                          <a:spcPts val="0"/>
                        </a:spcBef>
                        <a:spcAft>
                          <a:spcPts val="0"/>
                        </a:spcAft>
                        <a:buNone/>
                      </a:pPr>
                      <a:r>
                        <a:rPr lang="en-US" sz="1600" b="1"/>
                        <a:t>vs BMD Defender</a:t>
                      </a:r>
                      <a:endParaRPr/>
                    </a:p>
                  </a:txBody>
                  <a:tcPr marL="91450" marR="91450" marT="45725" marB="45725" anchor="ctr"/>
                </a:tc>
                <a:tc>
                  <a:txBody>
                    <a:bodyPr/>
                    <a:lstStyle/>
                    <a:p>
                      <a:pPr marL="0" marR="0" lvl="0" indent="0" algn="l" rtl="0">
                        <a:spcBef>
                          <a:spcPts val="0"/>
                        </a:spcBef>
                        <a:spcAft>
                          <a:spcPts val="0"/>
                        </a:spcAft>
                        <a:buNone/>
                      </a:pPr>
                      <a:r>
                        <a:rPr lang="en-US" sz="1200"/>
                        <a:t>Ballistic Missiles can only be intercepted (grey shields) by BMD capable units</a:t>
                      </a:r>
                      <a:endParaRPr/>
                    </a:p>
                  </a:txBody>
                  <a:tcPr marL="91450" marR="91450" marT="45725" marB="45725"/>
                </a:tc>
                <a:extLst>
                  <a:ext uri="{0D108BD9-81ED-4DB2-BD59-A6C34878D82A}">
                    <a16:rowId xmlns:a16="http://schemas.microsoft.com/office/drawing/2014/main" val="4086274727"/>
                  </a:ext>
                </a:extLst>
              </a:tr>
              <a:tr h="533400">
                <a:tc rowSpan="2">
                  <a:txBody>
                    <a:bodyPr/>
                    <a:lstStyle/>
                    <a:p>
                      <a:pPr marL="0" marR="0" lvl="0" indent="0" algn="ctr" rtl="0">
                        <a:spcBef>
                          <a:spcPts val="0"/>
                        </a:spcBef>
                        <a:spcAft>
                          <a:spcPts val="0"/>
                        </a:spcAft>
                        <a:buNone/>
                      </a:pPr>
                      <a:r>
                        <a:rPr lang="en-US" sz="1600" b="1" dirty="0"/>
                        <a:t>Ship’s Air Defenses</a:t>
                      </a:r>
                      <a:endParaRPr dirty="0"/>
                    </a:p>
                    <a:p>
                      <a:pPr marL="0" marR="0" lvl="0" indent="0" algn="ctr" rtl="0">
                        <a:spcBef>
                          <a:spcPts val="0"/>
                        </a:spcBef>
                        <a:spcAft>
                          <a:spcPts val="0"/>
                        </a:spcAft>
                        <a:buNone/>
                      </a:pPr>
                      <a:endParaRPr sz="1600" b="1" dirty="0"/>
                    </a:p>
                    <a:p>
                      <a:pPr marL="0" marR="0" lvl="0" indent="0" algn="ctr" rtl="0">
                        <a:spcBef>
                          <a:spcPts val="0"/>
                        </a:spcBef>
                        <a:spcAft>
                          <a:spcPts val="0"/>
                        </a:spcAft>
                        <a:buNone/>
                      </a:pPr>
                      <a:endParaRPr sz="1600" b="1" dirty="0"/>
                    </a:p>
                    <a:p>
                      <a:pPr marL="0" marR="0" lvl="0" indent="0" algn="ctr" rtl="0">
                        <a:spcBef>
                          <a:spcPts val="0"/>
                        </a:spcBef>
                        <a:spcAft>
                          <a:spcPts val="0"/>
                        </a:spcAft>
                        <a:buNone/>
                      </a:pPr>
                      <a:endParaRPr sz="1600" b="1" dirty="0"/>
                    </a:p>
                    <a:p>
                      <a:pPr marL="0" marR="0" lvl="0" indent="0" algn="ctr" rtl="0">
                        <a:spcBef>
                          <a:spcPts val="0"/>
                        </a:spcBef>
                        <a:spcAft>
                          <a:spcPts val="0"/>
                        </a:spcAft>
                        <a:buNone/>
                      </a:pPr>
                      <a:endParaRPr sz="1600" b="1" dirty="0"/>
                    </a:p>
                    <a:p>
                      <a:pPr marL="0" marR="0" lvl="0" indent="0" algn="ctr" rtl="0">
                        <a:spcBef>
                          <a:spcPts val="0"/>
                        </a:spcBef>
                        <a:spcAft>
                          <a:spcPts val="0"/>
                        </a:spcAft>
                        <a:buNone/>
                      </a:pPr>
                      <a:endParaRPr sz="1600" b="1" dirty="0"/>
                    </a:p>
                  </a:txBody>
                  <a:tcPr marL="91450" marR="91450" marT="45725" marB="45725">
                    <a:solidFill>
                      <a:srgbClr val="CDD4EA"/>
                    </a:solidFill>
                  </a:tcPr>
                </a:tc>
                <a:tc>
                  <a:txBody>
                    <a:bodyPr/>
                    <a:lstStyle/>
                    <a:p>
                      <a:pPr marL="0" marR="0" lvl="0" indent="0" algn="ctr" rtl="0">
                        <a:spcBef>
                          <a:spcPts val="0"/>
                        </a:spcBef>
                        <a:spcAft>
                          <a:spcPts val="0"/>
                        </a:spcAft>
                        <a:buNone/>
                      </a:pPr>
                      <a:r>
                        <a:rPr lang="en-US" sz="1600" b="1"/>
                        <a:t>Air Defense Shields</a:t>
                      </a:r>
                      <a:endParaRPr/>
                    </a:p>
                    <a:p>
                      <a:pPr marL="0" marR="0" lvl="0" indent="0" algn="l" rtl="0">
                        <a:spcBef>
                          <a:spcPts val="0"/>
                        </a:spcBef>
                        <a:spcAft>
                          <a:spcPts val="0"/>
                        </a:spcAft>
                        <a:buNone/>
                      </a:pPr>
                      <a:r>
                        <a:rPr lang="en-US" sz="1400" b="0"/>
                        <a:t>Targeted ship and other ships in same hex may apply shields</a:t>
                      </a:r>
                      <a:endParaRPr sz="1600" b="0"/>
                    </a:p>
                  </a:txBody>
                  <a:tcPr marL="91450" marR="91450" marT="45725" marB="45725"/>
                </a:tc>
                <a:tc>
                  <a:txBody>
                    <a:bodyPr/>
                    <a:lstStyle/>
                    <a:p>
                      <a:pPr marL="0" marR="0" lvl="0" indent="0" algn="l" rtl="0">
                        <a:spcBef>
                          <a:spcPts val="0"/>
                        </a:spcBef>
                        <a:spcAft>
                          <a:spcPts val="0"/>
                        </a:spcAft>
                        <a:buNone/>
                      </a:pPr>
                      <a:r>
                        <a:rPr lang="en-US" sz="1200"/>
                        <a:t>Applied on a 1 to 1 basis against inbound salvoes to assume defense # in shield.</a:t>
                      </a:r>
                      <a:endParaRPr/>
                    </a:p>
                    <a:p>
                      <a:pPr marL="0" marR="0" lvl="0" indent="0" algn="l" rtl="0">
                        <a:spcBef>
                          <a:spcPts val="0"/>
                        </a:spcBef>
                        <a:spcAft>
                          <a:spcPts val="0"/>
                        </a:spcAft>
                        <a:buNone/>
                      </a:pPr>
                      <a:r>
                        <a:rPr lang="en-US" sz="1200" u="sng"/>
                        <a:t>Excess shields </a:t>
                      </a:r>
                      <a:r>
                        <a:rPr lang="en-US" sz="1200"/>
                        <a:t>applied demote a salvo</a:t>
                      </a:r>
                      <a:endParaRPr/>
                    </a:p>
                  </a:txBody>
                  <a:tcPr marL="91450" marR="91450" marT="45725" marB="45725"/>
                </a:tc>
                <a:extLst>
                  <a:ext uri="{0D108BD9-81ED-4DB2-BD59-A6C34878D82A}">
                    <a16:rowId xmlns:a16="http://schemas.microsoft.com/office/drawing/2014/main" val="2126102419"/>
                  </a:ext>
                </a:extLst>
              </a:tr>
              <a:tr h="533400">
                <a:tc vMerge="1">
                  <a:txBody>
                    <a:bodyPr/>
                    <a:lstStyle/>
                    <a:p>
                      <a:endParaRPr lang="en-US"/>
                    </a:p>
                  </a:txBody>
                  <a:tcPr/>
                </a:tc>
                <a:tc>
                  <a:txBody>
                    <a:bodyPr/>
                    <a:lstStyle/>
                    <a:p>
                      <a:pPr marL="0" marR="0" lvl="0" indent="0" algn="ctr" rtl="0">
                        <a:spcBef>
                          <a:spcPts val="0"/>
                        </a:spcBef>
                        <a:spcAft>
                          <a:spcPts val="0"/>
                        </a:spcAft>
                        <a:buNone/>
                      </a:pPr>
                      <a:r>
                        <a:rPr lang="en-US" sz="1600" b="1"/>
                        <a:t>Dual Use Missiles</a:t>
                      </a:r>
                      <a:endParaRPr/>
                    </a:p>
                    <a:p>
                      <a:pPr marL="0" marR="0" lvl="0" indent="0" algn="l" rtl="0">
                        <a:spcBef>
                          <a:spcPts val="0"/>
                        </a:spcBef>
                        <a:spcAft>
                          <a:spcPts val="0"/>
                        </a:spcAft>
                        <a:buNone/>
                      </a:pPr>
                      <a:r>
                        <a:rPr lang="en-US" sz="1200" b="0"/>
                        <a:t>Can engage threat aircraft. Can be BMD defensive “shields” to demote ballistic missile salvoes.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Calibri"/>
                        <a:buNone/>
                      </a:pPr>
                      <a:r>
                        <a:rPr lang="en-US" sz="1200" dirty="0"/>
                        <a:t>Consume in air combat to strike at air missions in same or adjacent hex. Or, can be used to defend vs ballistic missiles on a 1 to 1 basis with defense value 6.</a:t>
                      </a:r>
                      <a:endParaRPr dirty="0"/>
                    </a:p>
                  </a:txBody>
                  <a:tcPr marL="91450" marR="91450" marT="45725" marB="45725"/>
                </a:tc>
                <a:extLst>
                  <a:ext uri="{0D108BD9-81ED-4DB2-BD59-A6C34878D82A}">
                    <a16:rowId xmlns:a16="http://schemas.microsoft.com/office/drawing/2014/main" val="1737176860"/>
                  </a:ext>
                </a:extLst>
              </a:tr>
            </a:tbl>
          </a:graphicData>
        </a:graphic>
      </p:graphicFrame>
      <p:sp>
        <p:nvSpPr>
          <p:cNvPr id="518" name="Google Shape;518;p18"/>
          <p:cNvSpPr/>
          <p:nvPr/>
        </p:nvSpPr>
        <p:spPr>
          <a:xfrm rot="10800000" flipH="1">
            <a:off x="5074074" y="3468225"/>
            <a:ext cx="234175" cy="292454"/>
          </a:xfrm>
          <a:prstGeom prst="downArrow">
            <a:avLst>
              <a:gd name="adj1" fmla="val 50000"/>
              <a:gd name="adj2" fmla="val 50000"/>
            </a:avLst>
          </a:prstGeom>
          <a:solidFill>
            <a:srgbClr val="00B050"/>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18"/>
          <p:cNvSpPr/>
          <p:nvPr/>
        </p:nvSpPr>
        <p:spPr>
          <a:xfrm>
            <a:off x="1482796" y="2666776"/>
            <a:ext cx="234175" cy="292454"/>
          </a:xfrm>
          <a:prstGeom prst="down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1" name="Google Shape;521;p18"/>
          <p:cNvSpPr/>
          <p:nvPr/>
        </p:nvSpPr>
        <p:spPr>
          <a:xfrm>
            <a:off x="5308249" y="4324651"/>
            <a:ext cx="234175" cy="292454"/>
          </a:xfrm>
          <a:prstGeom prst="downArrow">
            <a:avLst>
              <a:gd name="adj1" fmla="val 50000"/>
              <a:gd name="adj2" fmla="val 50000"/>
            </a:avLst>
          </a:prstGeom>
          <a:solidFill>
            <a:srgbClr val="FF0000"/>
          </a:solidFill>
          <a:ln w="12700" cap="flat" cmpd="sng">
            <a:solidFill>
              <a:schemeClr val="dk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24" name="Google Shape;524;p18" descr="Shape, arrow&#10;&#10;Description automatically generated"/>
          <p:cNvPicPr preferRelativeResize="0"/>
          <p:nvPr/>
        </p:nvPicPr>
        <p:blipFill rotWithShape="1">
          <a:blip r:embed="rId3">
            <a:alphaModFix/>
          </a:blip>
          <a:srcRect/>
          <a:stretch/>
        </p:blipFill>
        <p:spPr>
          <a:xfrm>
            <a:off x="1440841" y="3928381"/>
            <a:ext cx="822960" cy="734334"/>
          </a:xfrm>
          <a:prstGeom prst="hexagon">
            <a:avLst>
              <a:gd name="adj" fmla="val 29053"/>
              <a:gd name="vf" fmla="val 115470"/>
            </a:avLst>
          </a:prstGeom>
          <a:noFill/>
          <a:ln>
            <a:noFill/>
          </a:ln>
          <a:effectLst>
            <a:outerShdw blurRad="50800" dist="38100" dir="2700000" algn="tl" rotWithShape="0">
              <a:srgbClr val="000000">
                <a:alpha val="40000"/>
              </a:srgbClr>
            </a:outerShdw>
          </a:effectLst>
        </p:spPr>
      </p:pic>
      <p:pic>
        <p:nvPicPr>
          <p:cNvPr id="528" name="Google Shape;528;p18" descr="Icon&#10;&#10;Description automatically generated"/>
          <p:cNvPicPr preferRelativeResize="0"/>
          <p:nvPr/>
        </p:nvPicPr>
        <p:blipFill rotWithShape="1">
          <a:blip r:embed="rId4">
            <a:alphaModFix/>
          </a:blip>
          <a:srcRect/>
          <a:stretch/>
        </p:blipFill>
        <p:spPr>
          <a:xfrm>
            <a:off x="803115" y="1934304"/>
            <a:ext cx="822960" cy="822960"/>
          </a:xfrm>
          <a:prstGeom prst="rect">
            <a:avLst/>
          </a:prstGeom>
          <a:noFill/>
          <a:ln>
            <a:noFill/>
          </a:ln>
        </p:spPr>
      </p:pic>
      <p:pic>
        <p:nvPicPr>
          <p:cNvPr id="529" name="Google Shape;529;p18" descr="Graphical user interface&#10;&#10;Description automatically generated"/>
          <p:cNvPicPr preferRelativeResize="0"/>
          <p:nvPr/>
        </p:nvPicPr>
        <p:blipFill rotWithShape="1">
          <a:blip r:embed="rId5">
            <a:alphaModFix/>
          </a:blip>
          <a:srcRect l="11064" t="18620" r="14014" b="3255"/>
          <a:stretch/>
        </p:blipFill>
        <p:spPr>
          <a:xfrm>
            <a:off x="1537016" y="2033885"/>
            <a:ext cx="640080" cy="640080"/>
          </a:xfrm>
          <a:prstGeom prst="ellipse">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530" name="Google Shape;530;p18" descr="A picture containing graphical user interface&#10;&#10;Description automatically generated"/>
          <p:cNvPicPr preferRelativeResize="0"/>
          <p:nvPr/>
        </p:nvPicPr>
        <p:blipFill rotWithShape="1">
          <a:blip r:embed="rId6">
            <a:alphaModFix/>
          </a:blip>
          <a:srcRect/>
          <a:stretch/>
        </p:blipFill>
        <p:spPr>
          <a:xfrm>
            <a:off x="1106238" y="6344418"/>
            <a:ext cx="822960" cy="1560380"/>
          </a:xfrm>
          <a:prstGeom prst="rect">
            <a:avLst/>
          </a:prstGeom>
          <a:noFill/>
          <a:ln>
            <a:noFill/>
          </a:ln>
        </p:spPr>
      </p:pic>
      <p:sp>
        <p:nvSpPr>
          <p:cNvPr id="531" name="Google Shape;531;p18"/>
          <p:cNvSpPr/>
          <p:nvPr/>
        </p:nvSpPr>
        <p:spPr>
          <a:xfrm>
            <a:off x="1131906" y="7177249"/>
            <a:ext cx="674527" cy="261921"/>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18"/>
          <p:cNvSpPr/>
          <p:nvPr/>
        </p:nvSpPr>
        <p:spPr>
          <a:xfrm>
            <a:off x="1394787" y="6948637"/>
            <a:ext cx="421043" cy="228613"/>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33" name="Google Shape;533;p18"/>
          <p:cNvPicPr preferRelativeResize="0"/>
          <p:nvPr/>
        </p:nvPicPr>
        <p:blipFill rotWithShape="1">
          <a:blip r:embed="rId7">
            <a:alphaModFix/>
          </a:blip>
          <a:srcRect/>
          <a:stretch/>
        </p:blipFill>
        <p:spPr>
          <a:xfrm>
            <a:off x="1127924" y="5075114"/>
            <a:ext cx="822960" cy="822960"/>
          </a:xfrm>
          <a:prstGeom prst="rect">
            <a:avLst/>
          </a:prstGeom>
          <a:noFill/>
          <a:ln>
            <a:noFill/>
          </a:ln>
        </p:spPr>
      </p:pic>
      <p:pic>
        <p:nvPicPr>
          <p:cNvPr id="535" name="Google Shape;535;p18" descr="Shape&#10;&#10;Description automatically generated"/>
          <p:cNvPicPr preferRelativeResize="0"/>
          <p:nvPr/>
        </p:nvPicPr>
        <p:blipFill rotWithShape="1">
          <a:blip r:embed="rId8">
            <a:alphaModFix/>
          </a:blip>
          <a:srcRect/>
          <a:stretch/>
        </p:blipFill>
        <p:spPr>
          <a:xfrm>
            <a:off x="753850" y="3084315"/>
            <a:ext cx="822960" cy="734334"/>
          </a:xfrm>
          <a:prstGeom prst="hexagon">
            <a:avLst>
              <a:gd name="adj" fmla="val 29053"/>
              <a:gd name="vf" fmla="val 115470"/>
            </a:avLst>
          </a:prstGeom>
          <a:noFill/>
          <a:ln>
            <a:noFill/>
          </a:ln>
          <a:effectLst>
            <a:outerShdw blurRad="50800" dist="38100" dir="2700000" algn="tl" rotWithShape="0">
              <a:srgbClr val="000000">
                <a:alpha val="40000"/>
              </a:srgbClr>
            </a:outerShdw>
          </a:effectLst>
        </p:spPr>
      </p:pic>
      <p:cxnSp>
        <p:nvCxnSpPr>
          <p:cNvPr id="522" name="Google Shape;522;p18"/>
          <p:cNvCxnSpPr/>
          <p:nvPr/>
        </p:nvCxnSpPr>
        <p:spPr>
          <a:xfrm flipH="1">
            <a:off x="1835693" y="6177274"/>
            <a:ext cx="699845" cy="809372"/>
          </a:xfrm>
          <a:prstGeom prst="straightConnector1">
            <a:avLst/>
          </a:prstGeom>
          <a:noFill/>
          <a:ln w="9525" cap="flat" cmpd="sng">
            <a:solidFill>
              <a:srgbClr val="595959"/>
            </a:solidFill>
            <a:prstDash val="solid"/>
            <a:miter lim="800000"/>
            <a:headEnd type="none" w="sm" len="sm"/>
            <a:tailEnd type="triangle" w="med" len="med"/>
          </a:ln>
        </p:spPr>
      </p:cxnSp>
      <p:cxnSp>
        <p:nvCxnSpPr>
          <p:cNvPr id="523" name="Google Shape;523;p18"/>
          <p:cNvCxnSpPr/>
          <p:nvPr/>
        </p:nvCxnSpPr>
        <p:spPr>
          <a:xfrm rot="10800000">
            <a:off x="1835693" y="7238568"/>
            <a:ext cx="604396" cy="0"/>
          </a:xfrm>
          <a:prstGeom prst="straightConnector1">
            <a:avLst/>
          </a:prstGeom>
          <a:noFill/>
          <a:ln w="9525" cap="flat" cmpd="sng">
            <a:solidFill>
              <a:srgbClr val="595959"/>
            </a:solidFill>
            <a:prstDash val="solid"/>
            <a:miter lim="800000"/>
            <a:headEnd type="none" w="sm" len="sm"/>
            <a:tailEnd type="triangle" w="med" len="med"/>
          </a:ln>
        </p:spPr>
      </p:cxnSp>
      <p:sp>
        <p:nvSpPr>
          <p:cNvPr id="4" name="Oval 3">
            <a:extLst>
              <a:ext uri="{FF2B5EF4-FFF2-40B4-BE49-F238E27FC236}">
                <a16:creationId xmlns:a16="http://schemas.microsoft.com/office/drawing/2014/main" id="{B0FE691F-287D-3164-91C7-F1535DA7A708}"/>
              </a:ext>
            </a:extLst>
          </p:cNvPr>
          <p:cNvSpPr/>
          <p:nvPr/>
        </p:nvSpPr>
        <p:spPr>
          <a:xfrm>
            <a:off x="1517718" y="5625008"/>
            <a:ext cx="463463" cy="288099"/>
          </a:xfrm>
          <a:prstGeom prst="ellipse">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8" name="Google Shape;398;p16"/>
          <p:cNvSpPr txBox="1"/>
          <p:nvPr/>
        </p:nvSpPr>
        <p:spPr>
          <a:xfrm>
            <a:off x="0" y="4636265"/>
            <a:ext cx="685800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FF0000"/>
                </a:solidFill>
                <a:latin typeface="Calibri"/>
                <a:ea typeface="Calibri"/>
                <a:cs typeface="Calibri"/>
                <a:sym typeface="Calibri"/>
              </a:rPr>
              <a:t>Sub Warfare Modifiers</a:t>
            </a:r>
            <a:endParaRPr sz="1050"/>
          </a:p>
        </p:txBody>
      </p:sp>
      <p:graphicFrame>
        <p:nvGraphicFramePr>
          <p:cNvPr id="399" name="Google Shape;399;p16"/>
          <p:cNvGraphicFramePr/>
          <p:nvPr>
            <p:extLst>
              <p:ext uri="{D42A27DB-BD31-4B8C-83A1-F6EECF244321}">
                <p14:modId xmlns:p14="http://schemas.microsoft.com/office/powerpoint/2010/main" val="1166465700"/>
              </p:ext>
            </p:extLst>
          </p:nvPr>
        </p:nvGraphicFramePr>
        <p:xfrm>
          <a:off x="131025" y="79426"/>
          <a:ext cx="6595950" cy="4274855"/>
        </p:xfrm>
        <a:graphic>
          <a:graphicData uri="http://schemas.openxmlformats.org/drawingml/2006/table">
            <a:tbl>
              <a:tblPr firstRow="1" bandRow="1">
                <a:noFill/>
                <a:tableStyleId>{2EAD18D6-0E7D-4B47-9C5A-13C7DCCA37D1}</a:tableStyleId>
              </a:tblPr>
              <a:tblGrid>
                <a:gridCol w="1440825">
                  <a:extLst>
                    <a:ext uri="{9D8B030D-6E8A-4147-A177-3AD203B41FA5}">
                      <a16:colId xmlns:a16="http://schemas.microsoft.com/office/drawing/2014/main" val="20000"/>
                    </a:ext>
                  </a:extLst>
                </a:gridCol>
                <a:gridCol w="5155125">
                  <a:extLst>
                    <a:ext uri="{9D8B030D-6E8A-4147-A177-3AD203B41FA5}">
                      <a16:colId xmlns:a16="http://schemas.microsoft.com/office/drawing/2014/main" val="20001"/>
                    </a:ext>
                  </a:extLst>
                </a:gridCol>
              </a:tblGrid>
              <a:tr h="370850">
                <a:tc gridSpan="2">
                  <a:txBody>
                    <a:bodyPr/>
                    <a:lstStyle/>
                    <a:p>
                      <a:pPr marL="0" marR="0" lvl="0" indent="0" algn="l" rtl="0">
                        <a:spcBef>
                          <a:spcPts val="0"/>
                        </a:spcBef>
                        <a:spcAft>
                          <a:spcPts val="0"/>
                        </a:spcAft>
                        <a:buNone/>
                      </a:pPr>
                      <a:r>
                        <a:rPr lang="en-US" sz="1800"/>
                        <a:t>Submarine Torpedo Attack Sequence</a:t>
                      </a:r>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1350"/>
                    </a:p>
                  </a:txBody>
                  <a:tcPr marL="91450" marR="91450" marT="45725" marB="45725"/>
                </a:tc>
                <a:tc>
                  <a:txBody>
                    <a:bodyPr/>
                    <a:lstStyle/>
                    <a:p>
                      <a:pPr marL="0" marR="0" lvl="0" indent="0" algn="l" rtl="0">
                        <a:spcBef>
                          <a:spcPts val="0"/>
                        </a:spcBef>
                        <a:spcAft>
                          <a:spcPts val="0"/>
                        </a:spcAft>
                        <a:buClr>
                          <a:schemeClr val="dk1"/>
                        </a:buClr>
                        <a:buSzPts val="1350"/>
                        <a:buFont typeface="Calibri"/>
                        <a:buNone/>
                      </a:pPr>
                      <a:r>
                        <a:rPr lang="en-US" sz="1350" b="1"/>
                        <a:t>1. Declare Torpedo Attack &amp; Maneuver to an Attack Position</a:t>
                      </a:r>
                      <a:endParaRPr/>
                    </a:p>
                    <a:p>
                      <a:pPr marL="0" marR="0" lvl="0" indent="0" algn="l" rtl="0">
                        <a:spcBef>
                          <a:spcPts val="0"/>
                        </a:spcBef>
                        <a:spcAft>
                          <a:spcPts val="0"/>
                        </a:spcAft>
                        <a:buClr>
                          <a:schemeClr val="dk1"/>
                        </a:buClr>
                        <a:buSzPts val="1350"/>
                        <a:buFont typeface="Calibri"/>
                        <a:buNone/>
                      </a:pPr>
                      <a:r>
                        <a:rPr lang="en-US" sz="1350" b="0"/>
                        <a:t>Attacking player identifies a sub to conduct a torpedo attack.</a:t>
                      </a:r>
                      <a:endParaRPr/>
                    </a:p>
                    <a:p>
                      <a:pPr marL="0" marR="0" lvl="0" indent="0" algn="l" rtl="0">
                        <a:spcBef>
                          <a:spcPts val="0"/>
                        </a:spcBef>
                        <a:spcAft>
                          <a:spcPts val="0"/>
                        </a:spcAft>
                        <a:buClr>
                          <a:schemeClr val="dk1"/>
                        </a:buClr>
                        <a:buSzPts val="1350"/>
                        <a:buFont typeface="Calibri"/>
                        <a:buNone/>
                      </a:pPr>
                      <a:r>
                        <a:rPr lang="en-US" sz="1350" b="0"/>
                        <a:t>SSKs can only initiate a torpedo attack if starting in Silent Running.</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350"/>
                    </a:p>
                  </a:txBody>
                  <a:tcPr marL="91450" marR="91450" marT="45725" marB="45725"/>
                </a:tc>
                <a:tc>
                  <a:txBody>
                    <a:bodyPr/>
                    <a:lstStyle/>
                    <a:p>
                      <a:pPr marL="0" marR="0" lvl="0" indent="0" algn="l" rtl="0">
                        <a:spcBef>
                          <a:spcPts val="0"/>
                        </a:spcBef>
                        <a:spcAft>
                          <a:spcPts val="0"/>
                        </a:spcAft>
                        <a:buNone/>
                      </a:pPr>
                      <a:r>
                        <a:rPr lang="en-US" sz="1350" b="1"/>
                        <a:t>2. Identify &amp; Resolve ASW Screen Detection &amp; Engagement </a:t>
                      </a:r>
                      <a:endParaRPr sz="1350" b="0"/>
                    </a:p>
                    <a:p>
                      <a:pPr marL="0" marR="0" lvl="0" indent="0" algn="l" rtl="0">
                        <a:spcBef>
                          <a:spcPts val="0"/>
                        </a:spcBef>
                        <a:spcAft>
                          <a:spcPts val="0"/>
                        </a:spcAft>
                        <a:buNone/>
                      </a:pPr>
                      <a:r>
                        <a:rPr lang="en-US" sz="1350" b="0"/>
                        <a:t>If there is an ASW screen, Roll for ASW detection of submarine &amp; resolve attack if detected.</a:t>
                      </a:r>
                      <a:r>
                        <a:rPr lang="en-US" sz="1400" b="0"/>
                        <a:t> </a:t>
                      </a:r>
                      <a:r>
                        <a:rPr lang="en-US" sz="1350" b="0"/>
                        <a:t>If submarine is engaged, it can simultaneously attack the ASW Screen.</a:t>
                      </a:r>
                      <a:endParaRPr/>
                    </a:p>
                    <a:p>
                      <a:pPr marL="0" marR="0" lvl="0" indent="0" algn="l" rtl="0">
                        <a:spcBef>
                          <a:spcPts val="0"/>
                        </a:spcBef>
                        <a:spcAft>
                          <a:spcPts val="0"/>
                        </a:spcAft>
                        <a:buNone/>
                      </a:pPr>
                      <a:r>
                        <a:rPr lang="en-US" sz="1350" b="1"/>
                        <a:t>If there is no ASW Screen</a:t>
                      </a:r>
                      <a:r>
                        <a:rPr lang="en-US" sz="1350" b="0"/>
                        <a:t>, then targeted ship rolls for ASW detection, if successful then the engagement is simultaneous.</a:t>
                      </a:r>
                      <a:endParaRPr/>
                    </a:p>
                  </a:txBody>
                  <a:tcPr marL="91450" marR="91450" marT="45725" marB="45725"/>
                </a:tc>
                <a:extLst>
                  <a:ext uri="{0D108BD9-81ED-4DB2-BD59-A6C34878D82A}">
                    <a16:rowId xmlns:a16="http://schemas.microsoft.com/office/drawing/2014/main" val="10002"/>
                  </a:ext>
                </a:extLst>
              </a:tr>
              <a:tr h="741675">
                <a:tc>
                  <a:txBody>
                    <a:bodyPr/>
                    <a:lstStyle/>
                    <a:p>
                      <a:pPr marL="0" marR="0" lvl="0" indent="0" algn="l" rtl="0">
                        <a:spcBef>
                          <a:spcPts val="0"/>
                        </a:spcBef>
                        <a:spcAft>
                          <a:spcPts val="0"/>
                        </a:spcAft>
                        <a:buNone/>
                      </a:pPr>
                      <a:endParaRPr sz="1350"/>
                    </a:p>
                  </a:txBody>
                  <a:tcPr marL="91450" marR="91450" marT="45725" marB="45725"/>
                </a:tc>
                <a:tc>
                  <a:txBody>
                    <a:bodyPr/>
                    <a:lstStyle/>
                    <a:p>
                      <a:pPr marL="0" marR="0" lvl="0" indent="0" algn="l" rtl="0">
                        <a:spcBef>
                          <a:spcPts val="0"/>
                        </a:spcBef>
                        <a:spcAft>
                          <a:spcPts val="0"/>
                        </a:spcAft>
                        <a:buNone/>
                      </a:pPr>
                      <a:r>
                        <a:rPr lang="en-US" sz="1350" b="1"/>
                        <a:t>3. If Sub is undetected, Declare Target Unit</a:t>
                      </a:r>
                      <a:endParaRPr/>
                    </a:p>
                    <a:p>
                      <a:pPr marL="0" marR="0" lvl="0" indent="0" algn="l" rtl="0">
                        <a:spcBef>
                          <a:spcPts val="0"/>
                        </a:spcBef>
                        <a:spcAft>
                          <a:spcPts val="0"/>
                        </a:spcAft>
                        <a:buNone/>
                      </a:pPr>
                      <a:r>
                        <a:rPr lang="en-US" sz="1350" b="0"/>
                        <a:t>Attacking player identifies the target ship(s) and rolls a number of attack dice equal to the number of mission steps on the target ship.</a:t>
                      </a:r>
                      <a:endParaRPr/>
                    </a:p>
                  </a:txBody>
                  <a:tcPr marL="91450" marR="91450" marT="45725" marB="45725"/>
                </a:tc>
                <a:extLst>
                  <a:ext uri="{0D108BD9-81ED-4DB2-BD59-A6C34878D82A}">
                    <a16:rowId xmlns:a16="http://schemas.microsoft.com/office/drawing/2014/main" val="10003"/>
                  </a:ext>
                </a:extLst>
              </a:tr>
              <a:tr h="196683">
                <a:tc>
                  <a:txBody>
                    <a:bodyPr/>
                    <a:lstStyle/>
                    <a:p>
                      <a:pPr marL="0" marR="0" lvl="0" indent="0" algn="l" rtl="0">
                        <a:spcBef>
                          <a:spcPts val="0"/>
                        </a:spcBef>
                        <a:spcAft>
                          <a:spcPts val="0"/>
                        </a:spcAft>
                        <a:buNone/>
                      </a:pPr>
                      <a:endParaRPr sz="1350"/>
                    </a:p>
                  </a:txBody>
                  <a:tcPr marL="91450" marR="91450" marT="45725" marB="45725"/>
                </a:tc>
                <a:tc>
                  <a:txBody>
                    <a:bodyPr/>
                    <a:lstStyle/>
                    <a:p>
                      <a:pPr marL="0" marR="0" lvl="0" indent="0" algn="l" rtl="0">
                        <a:spcBef>
                          <a:spcPts val="0"/>
                        </a:spcBef>
                        <a:spcAft>
                          <a:spcPts val="0"/>
                        </a:spcAft>
                        <a:buNone/>
                      </a:pPr>
                      <a:r>
                        <a:rPr lang="en-US" sz="1350" b="1"/>
                        <a:t>4. Resolve Torpedo Attack</a:t>
                      </a:r>
                      <a:endParaRPr/>
                    </a:p>
                    <a:p>
                      <a:pPr marL="0" marR="0" lvl="0" indent="0" algn="l" rtl="0">
                        <a:spcBef>
                          <a:spcPts val="0"/>
                        </a:spcBef>
                        <a:spcAft>
                          <a:spcPts val="0"/>
                        </a:spcAft>
                        <a:buNone/>
                      </a:pPr>
                      <a:r>
                        <a:rPr lang="en-US" sz="1350"/>
                        <a:t>The Target Unit’s inherent defense value (Red Shield) is used as the defense number. Die rolls that are equal to or greater than the defense number are applied as hits. If the roll is 2x the defense number then 2 hits are applied, if 3x then 3, etc.</a:t>
                      </a:r>
                      <a:endParaRPr/>
                    </a:p>
                  </a:txBody>
                  <a:tcPr marL="91450" marR="91450" marT="45725" marB="45725"/>
                </a:tc>
                <a:extLst>
                  <a:ext uri="{0D108BD9-81ED-4DB2-BD59-A6C34878D82A}">
                    <a16:rowId xmlns:a16="http://schemas.microsoft.com/office/drawing/2014/main" val="10004"/>
                  </a:ext>
                </a:extLst>
              </a:tr>
            </a:tbl>
          </a:graphicData>
        </a:graphic>
      </p:graphicFrame>
      <p:pic>
        <p:nvPicPr>
          <p:cNvPr id="402" name="Google Shape;402;p16"/>
          <p:cNvPicPr preferRelativeResize="0"/>
          <p:nvPr/>
        </p:nvPicPr>
        <p:blipFill rotWithShape="1">
          <a:blip r:embed="rId3">
            <a:alphaModFix/>
          </a:blip>
          <a:srcRect/>
          <a:stretch/>
        </p:blipFill>
        <p:spPr>
          <a:xfrm rot="8124964">
            <a:off x="456744" y="1665700"/>
            <a:ext cx="244949" cy="258811"/>
          </a:xfrm>
          <a:prstGeom prst="rect">
            <a:avLst/>
          </a:prstGeom>
          <a:noFill/>
          <a:ln>
            <a:noFill/>
          </a:ln>
        </p:spPr>
      </p:pic>
      <p:pic>
        <p:nvPicPr>
          <p:cNvPr id="15" name="Picture 14">
            <a:extLst>
              <a:ext uri="{FF2B5EF4-FFF2-40B4-BE49-F238E27FC236}">
                <a16:creationId xmlns:a16="http://schemas.microsoft.com/office/drawing/2014/main" id="{BC64B1F2-2643-1EE6-D6C8-AE412C0FD1A0}"/>
              </a:ext>
            </a:extLst>
          </p:cNvPr>
          <p:cNvPicPr>
            <a:picLocks noChangeAspect="1"/>
          </p:cNvPicPr>
          <p:nvPr/>
        </p:nvPicPr>
        <p:blipFill>
          <a:blip r:embed="rId4"/>
          <a:stretch>
            <a:fillRect/>
          </a:stretch>
        </p:blipFill>
        <p:spPr>
          <a:xfrm>
            <a:off x="274484" y="4991979"/>
            <a:ext cx="6383365" cy="4086072"/>
          </a:xfrm>
          <a:prstGeom prst="rect">
            <a:avLst/>
          </a:prstGeom>
        </p:spPr>
      </p:pic>
      <p:pic>
        <p:nvPicPr>
          <p:cNvPr id="3" name="Picture 2" descr="A screenshot of a video game&#10;&#10;Description automatically generated">
            <a:extLst>
              <a:ext uri="{FF2B5EF4-FFF2-40B4-BE49-F238E27FC236}">
                <a16:creationId xmlns:a16="http://schemas.microsoft.com/office/drawing/2014/main" id="{2F1A9CCA-4710-D9E9-BA34-B301983D88A1}"/>
              </a:ext>
            </a:extLst>
          </p:cNvPr>
          <p:cNvPicPr>
            <a:picLocks noChangeAspect="1"/>
          </p:cNvPicPr>
          <p:nvPr/>
        </p:nvPicPr>
        <p:blipFill>
          <a:blip r:embed="rId5"/>
          <a:stretch>
            <a:fillRect/>
          </a:stretch>
        </p:blipFill>
        <p:spPr>
          <a:xfrm>
            <a:off x="529813" y="463194"/>
            <a:ext cx="633086" cy="633086"/>
          </a:xfrm>
          <a:prstGeom prst="rect">
            <a:avLst/>
          </a:prstGeom>
        </p:spPr>
      </p:pic>
      <p:pic>
        <p:nvPicPr>
          <p:cNvPr id="5" name="Picture 4" descr="A screenshot of a game&#10;&#10;Description automatically generated">
            <a:extLst>
              <a:ext uri="{FF2B5EF4-FFF2-40B4-BE49-F238E27FC236}">
                <a16:creationId xmlns:a16="http://schemas.microsoft.com/office/drawing/2014/main" id="{1D6D5850-E6EC-E4E7-1528-ECB599C8EE6D}"/>
              </a:ext>
            </a:extLst>
          </p:cNvPr>
          <p:cNvPicPr>
            <a:picLocks noChangeAspect="1"/>
          </p:cNvPicPr>
          <p:nvPr/>
        </p:nvPicPr>
        <p:blipFill>
          <a:blip r:embed="rId6"/>
          <a:stretch>
            <a:fillRect/>
          </a:stretch>
        </p:blipFill>
        <p:spPr>
          <a:xfrm>
            <a:off x="312157" y="1153441"/>
            <a:ext cx="673658" cy="1347316"/>
          </a:xfrm>
          <a:prstGeom prst="rect">
            <a:avLst/>
          </a:prstGeom>
        </p:spPr>
      </p:pic>
      <p:pic>
        <p:nvPicPr>
          <p:cNvPr id="6" name="Google Shape;427;p16" descr="Text&#10;&#10;Description automatically generated"/>
          <p:cNvPicPr preferRelativeResize="0"/>
          <p:nvPr/>
        </p:nvPicPr>
        <p:blipFill rotWithShape="1">
          <a:blip r:embed="rId7">
            <a:alphaModFix/>
          </a:blip>
          <a:srcRect/>
          <a:stretch/>
        </p:blipFill>
        <p:spPr>
          <a:xfrm>
            <a:off x="866780" y="1692276"/>
            <a:ext cx="457200" cy="457200"/>
          </a:xfrm>
          <a:prstGeom prst="rect">
            <a:avLst/>
          </a:prstGeom>
          <a:noFill/>
          <a:ln>
            <a:noFill/>
          </a:ln>
        </p:spPr>
      </p:pic>
      <p:pic>
        <p:nvPicPr>
          <p:cNvPr id="8" name="Picture 7" descr="A screenshot of a game&#10;&#10;Description automatically generated">
            <a:extLst>
              <a:ext uri="{FF2B5EF4-FFF2-40B4-BE49-F238E27FC236}">
                <a16:creationId xmlns:a16="http://schemas.microsoft.com/office/drawing/2014/main" id="{56AEF147-7C76-AF58-5636-3C745DBD3AD8}"/>
              </a:ext>
            </a:extLst>
          </p:cNvPr>
          <p:cNvPicPr>
            <a:picLocks noChangeAspect="1"/>
          </p:cNvPicPr>
          <p:nvPr/>
        </p:nvPicPr>
        <p:blipFill>
          <a:blip r:embed="rId8"/>
          <a:stretch>
            <a:fillRect/>
          </a:stretch>
        </p:blipFill>
        <p:spPr>
          <a:xfrm>
            <a:off x="976140" y="2333212"/>
            <a:ext cx="544196" cy="1088391"/>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FBDD5733-F04E-EDE2-13BB-E3A46272F8FD}"/>
              </a:ext>
            </a:extLst>
          </p:cNvPr>
          <p:cNvPicPr>
            <a:picLocks noChangeAspect="1"/>
          </p:cNvPicPr>
          <p:nvPr/>
        </p:nvPicPr>
        <p:blipFill>
          <a:blip r:embed="rId5"/>
          <a:stretch>
            <a:fillRect/>
          </a:stretch>
        </p:blipFill>
        <p:spPr>
          <a:xfrm>
            <a:off x="131025" y="3749776"/>
            <a:ext cx="633086" cy="633086"/>
          </a:xfrm>
          <a:prstGeom prst="rect">
            <a:avLst/>
          </a:prstGeom>
        </p:spPr>
      </p:pic>
      <p:pic>
        <p:nvPicPr>
          <p:cNvPr id="16" name="Picture 15" descr="A screenshot of a video game&#10;&#10;Description automatically generated">
            <a:extLst>
              <a:ext uri="{FF2B5EF4-FFF2-40B4-BE49-F238E27FC236}">
                <a16:creationId xmlns:a16="http://schemas.microsoft.com/office/drawing/2014/main" id="{BAC36CA7-8078-0B93-A96C-9B79429E2983}"/>
              </a:ext>
            </a:extLst>
          </p:cNvPr>
          <p:cNvPicPr>
            <a:picLocks noChangeAspect="1"/>
          </p:cNvPicPr>
          <p:nvPr/>
        </p:nvPicPr>
        <p:blipFill>
          <a:blip r:embed="rId9"/>
          <a:stretch>
            <a:fillRect/>
          </a:stretch>
        </p:blipFill>
        <p:spPr>
          <a:xfrm>
            <a:off x="1593310" y="8513309"/>
            <a:ext cx="478291" cy="478291"/>
          </a:xfrm>
          <a:prstGeom prst="rect">
            <a:avLst/>
          </a:prstGeom>
        </p:spPr>
      </p:pic>
      <p:pic>
        <p:nvPicPr>
          <p:cNvPr id="7" name="Picture 6">
            <a:extLst>
              <a:ext uri="{FF2B5EF4-FFF2-40B4-BE49-F238E27FC236}">
                <a16:creationId xmlns:a16="http://schemas.microsoft.com/office/drawing/2014/main" id="{5224691F-1623-C077-E6BB-14D7F3CAF8F1}"/>
              </a:ext>
            </a:extLst>
          </p:cNvPr>
          <p:cNvPicPr>
            <a:picLocks noChangeAspect="1"/>
          </p:cNvPicPr>
          <p:nvPr/>
        </p:nvPicPr>
        <p:blipFill>
          <a:blip r:embed="rId10"/>
          <a:stretch>
            <a:fillRect/>
          </a:stretch>
        </p:blipFill>
        <p:spPr>
          <a:xfrm rot="2462352">
            <a:off x="587130" y="3226569"/>
            <a:ext cx="153157" cy="482445"/>
          </a:xfrm>
          <a:prstGeom prst="rect">
            <a:avLst/>
          </a:prstGeom>
        </p:spPr>
      </p:pic>
      <p:pic>
        <p:nvPicPr>
          <p:cNvPr id="14" name="Picture 13">
            <a:extLst>
              <a:ext uri="{FF2B5EF4-FFF2-40B4-BE49-F238E27FC236}">
                <a16:creationId xmlns:a16="http://schemas.microsoft.com/office/drawing/2014/main" id="{F20568DB-0607-73BB-5F0F-8E076AF0F53E}"/>
              </a:ext>
            </a:extLst>
          </p:cNvPr>
          <p:cNvPicPr>
            <a:picLocks noChangeAspect="1"/>
          </p:cNvPicPr>
          <p:nvPr/>
        </p:nvPicPr>
        <p:blipFill>
          <a:blip r:embed="rId10"/>
          <a:stretch>
            <a:fillRect/>
          </a:stretch>
        </p:blipFill>
        <p:spPr>
          <a:xfrm rot="2462352">
            <a:off x="739530" y="3378969"/>
            <a:ext cx="153157" cy="482445"/>
          </a:xfrm>
          <a:prstGeom prst="rect">
            <a:avLst/>
          </a:prstGeom>
        </p:spPr>
      </p:pic>
      <p:pic>
        <p:nvPicPr>
          <p:cNvPr id="17" name="Picture 16">
            <a:extLst>
              <a:ext uri="{FF2B5EF4-FFF2-40B4-BE49-F238E27FC236}">
                <a16:creationId xmlns:a16="http://schemas.microsoft.com/office/drawing/2014/main" id="{55448D9A-0BF7-09C9-6F16-48B7A60F4DCA}"/>
              </a:ext>
            </a:extLst>
          </p:cNvPr>
          <p:cNvPicPr>
            <a:picLocks noChangeAspect="1"/>
          </p:cNvPicPr>
          <p:nvPr/>
        </p:nvPicPr>
        <p:blipFill>
          <a:blip r:embed="rId10"/>
          <a:stretch>
            <a:fillRect/>
          </a:stretch>
        </p:blipFill>
        <p:spPr>
          <a:xfrm rot="2462352">
            <a:off x="891930" y="3531369"/>
            <a:ext cx="153157" cy="482445"/>
          </a:xfrm>
          <a:prstGeom prst="rect">
            <a:avLst/>
          </a:prstGeom>
        </p:spPr>
      </p:pic>
      <p:pic>
        <p:nvPicPr>
          <p:cNvPr id="18" name="Picture 17">
            <a:extLst>
              <a:ext uri="{FF2B5EF4-FFF2-40B4-BE49-F238E27FC236}">
                <a16:creationId xmlns:a16="http://schemas.microsoft.com/office/drawing/2014/main" id="{5BA020AF-6DA1-C145-DA30-A05AC4F3826A}"/>
              </a:ext>
            </a:extLst>
          </p:cNvPr>
          <p:cNvPicPr>
            <a:picLocks noChangeAspect="1"/>
          </p:cNvPicPr>
          <p:nvPr/>
        </p:nvPicPr>
        <p:blipFill>
          <a:blip r:embed="rId10"/>
          <a:stretch>
            <a:fillRect/>
          </a:stretch>
        </p:blipFill>
        <p:spPr>
          <a:xfrm rot="2462352">
            <a:off x="1044330" y="3683769"/>
            <a:ext cx="153157" cy="4824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p:nvPr/>
        </p:nvSpPr>
        <p:spPr>
          <a:xfrm>
            <a:off x="0" y="0"/>
            <a:ext cx="6858000" cy="91440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129" name="Google Shape;129;p4"/>
          <p:cNvGraphicFramePr/>
          <p:nvPr/>
        </p:nvGraphicFramePr>
        <p:xfrm>
          <a:off x="149744" y="4910801"/>
          <a:ext cx="6559700" cy="2511592"/>
        </p:xfrm>
        <a:graphic>
          <a:graphicData uri="http://schemas.openxmlformats.org/drawingml/2006/table">
            <a:tbl>
              <a:tblPr firstRow="1" bandRow="1">
                <a:noFill/>
              </a:tblPr>
              <a:tblGrid>
                <a:gridCol w="937100">
                  <a:extLst>
                    <a:ext uri="{9D8B030D-6E8A-4147-A177-3AD203B41FA5}">
                      <a16:colId xmlns:a16="http://schemas.microsoft.com/office/drawing/2014/main" val="20000"/>
                    </a:ext>
                  </a:extLst>
                </a:gridCol>
                <a:gridCol w="937100">
                  <a:extLst>
                    <a:ext uri="{9D8B030D-6E8A-4147-A177-3AD203B41FA5}">
                      <a16:colId xmlns:a16="http://schemas.microsoft.com/office/drawing/2014/main" val="20001"/>
                    </a:ext>
                  </a:extLst>
                </a:gridCol>
                <a:gridCol w="937100">
                  <a:extLst>
                    <a:ext uri="{9D8B030D-6E8A-4147-A177-3AD203B41FA5}">
                      <a16:colId xmlns:a16="http://schemas.microsoft.com/office/drawing/2014/main" val="20002"/>
                    </a:ext>
                  </a:extLst>
                </a:gridCol>
                <a:gridCol w="937100">
                  <a:extLst>
                    <a:ext uri="{9D8B030D-6E8A-4147-A177-3AD203B41FA5}">
                      <a16:colId xmlns:a16="http://schemas.microsoft.com/office/drawing/2014/main" val="20003"/>
                    </a:ext>
                  </a:extLst>
                </a:gridCol>
                <a:gridCol w="937100">
                  <a:extLst>
                    <a:ext uri="{9D8B030D-6E8A-4147-A177-3AD203B41FA5}">
                      <a16:colId xmlns:a16="http://schemas.microsoft.com/office/drawing/2014/main" val="20004"/>
                    </a:ext>
                  </a:extLst>
                </a:gridCol>
                <a:gridCol w="937100">
                  <a:extLst>
                    <a:ext uri="{9D8B030D-6E8A-4147-A177-3AD203B41FA5}">
                      <a16:colId xmlns:a16="http://schemas.microsoft.com/office/drawing/2014/main" val="20005"/>
                    </a:ext>
                  </a:extLst>
                </a:gridCol>
                <a:gridCol w="937100">
                  <a:extLst>
                    <a:ext uri="{9D8B030D-6E8A-4147-A177-3AD203B41FA5}">
                      <a16:colId xmlns:a16="http://schemas.microsoft.com/office/drawing/2014/main" val="20006"/>
                    </a:ext>
                  </a:extLst>
                </a:gridCol>
              </a:tblGrid>
              <a:tr h="370850">
                <a:tc>
                  <a:txBody>
                    <a:bodyPr/>
                    <a:lstStyle/>
                    <a:p>
                      <a:pPr marL="0" marR="0" lvl="0" indent="0" algn="l" rtl="0">
                        <a:spcBef>
                          <a:spcPts val="0"/>
                        </a:spcBef>
                        <a:spcAft>
                          <a:spcPts val="0"/>
                        </a:spcAft>
                        <a:buNone/>
                      </a:pPr>
                      <a:r>
                        <a:rPr lang="en-US" sz="1100" b="1">
                          <a:solidFill>
                            <a:schemeClr val="lt1"/>
                          </a:solidFill>
                        </a:rPr>
                        <a:t>Movement Points</a:t>
                      </a:r>
                      <a:endParaRPr sz="1200" b="1"/>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chemeClr val="lt1"/>
                          </a:solidFill>
                        </a:rPr>
                        <a:t>OPEN &amp; ROAD</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chemeClr val="lt1"/>
                          </a:solidFill>
                        </a:rPr>
                        <a:t>FOREST</a:t>
                      </a:r>
                      <a:endParaRPr sz="1200" b="1"/>
                    </a:p>
                    <a:p>
                      <a:pPr marL="0" marR="0" lvl="0" indent="0" algn="ctr" rtl="0">
                        <a:spcBef>
                          <a:spcPts val="0"/>
                        </a:spcBef>
                        <a:spcAft>
                          <a:spcPts val="0"/>
                        </a:spcAft>
                        <a:buNone/>
                      </a:pPr>
                      <a:r>
                        <a:rPr lang="en-US" sz="1100" b="1">
                          <a:solidFill>
                            <a:schemeClr val="lt1"/>
                          </a:solidFill>
                        </a:rPr>
                        <a:t>ROUGH</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chemeClr val="lt1"/>
                          </a:solidFill>
                        </a:rPr>
                        <a:t>MOUNTAIN</a:t>
                      </a:r>
                      <a:endParaRPr sz="1200" b="1"/>
                    </a:p>
                    <a:p>
                      <a:pPr marL="0" marR="0" lvl="0" indent="0" algn="ctr" rtl="0">
                        <a:spcBef>
                          <a:spcPts val="0"/>
                        </a:spcBef>
                        <a:spcAft>
                          <a:spcPts val="0"/>
                        </a:spcAft>
                        <a:buNone/>
                      </a:pPr>
                      <a:r>
                        <a:rPr lang="en-US" sz="1100" b="1">
                          <a:solidFill>
                            <a:schemeClr val="lt1"/>
                          </a:solidFill>
                        </a:rPr>
                        <a:t>(cost/hex)</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chemeClr val="lt1"/>
                          </a:solidFill>
                        </a:rPr>
                        <a:t>URBAN</a:t>
                      </a:r>
                      <a:endParaRPr sz="1200" b="1"/>
                    </a:p>
                    <a:p>
                      <a:pPr marL="0" marR="0" lvl="0" indent="0" algn="ctr" rtl="0">
                        <a:spcBef>
                          <a:spcPts val="0"/>
                        </a:spcBef>
                        <a:spcAft>
                          <a:spcPts val="0"/>
                        </a:spcAft>
                        <a:buNone/>
                      </a:pPr>
                      <a:r>
                        <a:rPr lang="en-US" sz="1100" b="1">
                          <a:solidFill>
                            <a:schemeClr val="lt1"/>
                          </a:solidFill>
                        </a:rPr>
                        <a:t>(cost/hex)</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chemeClr val="lt1"/>
                          </a:solidFill>
                        </a:rPr>
                        <a:t>RAIN</a:t>
                      </a:r>
                      <a:endParaRPr sz="1200" b="1"/>
                    </a:p>
                    <a:p>
                      <a:pPr marL="0" marR="0" lvl="0" indent="0" algn="ctr" rtl="0">
                        <a:spcBef>
                          <a:spcPts val="0"/>
                        </a:spcBef>
                        <a:spcAft>
                          <a:spcPts val="0"/>
                        </a:spcAft>
                        <a:buNone/>
                      </a:pPr>
                      <a:r>
                        <a:rPr lang="en-US" sz="1100" b="1">
                          <a:solidFill>
                            <a:schemeClr val="lt1"/>
                          </a:solidFill>
                        </a:rPr>
                        <a:t>(cost/hex)</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tc>
                  <a:txBody>
                    <a:bodyPr/>
                    <a:lstStyle/>
                    <a:p>
                      <a:pPr marL="0" marR="0" lvl="0" indent="0" algn="ctr" rtl="0">
                        <a:spcBef>
                          <a:spcPts val="0"/>
                        </a:spcBef>
                        <a:spcAft>
                          <a:spcPts val="0"/>
                        </a:spcAft>
                        <a:buNone/>
                      </a:pPr>
                      <a:r>
                        <a:rPr lang="en-US" sz="1100" b="1">
                          <a:solidFill>
                            <a:schemeClr val="lt1"/>
                          </a:solidFill>
                        </a:rPr>
                        <a:t>SNOW</a:t>
                      </a:r>
                      <a:endParaRPr sz="1200" b="1"/>
                    </a:p>
                    <a:p>
                      <a:pPr marL="0" marR="0" lvl="0" indent="0" algn="ctr" rtl="0">
                        <a:spcBef>
                          <a:spcPts val="0"/>
                        </a:spcBef>
                        <a:spcAft>
                          <a:spcPts val="0"/>
                        </a:spcAft>
                        <a:buNone/>
                      </a:pPr>
                      <a:r>
                        <a:rPr lang="en-US" sz="1100" b="1">
                          <a:solidFill>
                            <a:schemeClr val="lt1"/>
                          </a:solidFill>
                        </a:rPr>
                        <a:t>(cost/hex)</a:t>
                      </a:r>
                      <a:endParaRPr sz="1200" b="1"/>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1320"/>
                    </a:p>
                    <a:p>
                      <a:pPr marL="0" marR="0" lvl="0" indent="0" algn="l" rtl="0">
                        <a:spcBef>
                          <a:spcPts val="0"/>
                        </a:spcBef>
                        <a:spcAft>
                          <a:spcPts val="0"/>
                        </a:spcAft>
                        <a:buNone/>
                      </a:pPr>
                      <a:endParaRPr sz="1320"/>
                    </a:p>
                    <a:p>
                      <a:pPr marL="0" marR="0" lvl="0" indent="0" algn="l" rtl="0">
                        <a:spcBef>
                          <a:spcPts val="0"/>
                        </a:spcBef>
                        <a:spcAft>
                          <a:spcPts val="0"/>
                        </a:spcAft>
                        <a:buNone/>
                      </a:pPr>
                      <a:endParaRPr sz="132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1</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1</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1"/>
                      </a:solidFill>
                      <a:prstDash val="solid"/>
                      <a:round/>
                      <a:headEnd type="none" w="sm" len="sm"/>
                      <a:tailEnd type="none" w="sm" len="sm"/>
                    </a:lnB>
                    <a:solidFill>
                      <a:srgbClr val="A8D08C"/>
                    </a:solidFill>
                  </a:tcPr>
                </a:tc>
                <a:tc>
                  <a:txBody>
                    <a:bodyPr/>
                    <a:lstStyle/>
                    <a:p>
                      <a:pPr marL="0" marR="0" lvl="0" indent="0" algn="ctr" rtl="0">
                        <a:spcBef>
                          <a:spcPts val="0"/>
                        </a:spcBef>
                        <a:spcAft>
                          <a:spcPts val="0"/>
                        </a:spcAft>
                        <a:buNone/>
                      </a:pPr>
                      <a:r>
                        <a:rPr lang="en-US" sz="3200" b="1">
                          <a:solidFill>
                            <a:schemeClr val="lt1"/>
                          </a:solidFill>
                          <a:latin typeface="Calibri" panose="020F0502020204030204" pitchFamily="34" charset="0"/>
                          <a:cs typeface="Calibri" panose="020F0502020204030204" pitchFamily="34" charset="0"/>
                        </a:rPr>
                        <a:t>2</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1"/>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2</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+1</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+1</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320"/>
                    </a:p>
                    <a:p>
                      <a:pPr marL="0" marR="0" lvl="0" indent="0" algn="l" rtl="0">
                        <a:spcBef>
                          <a:spcPts val="0"/>
                        </a:spcBef>
                        <a:spcAft>
                          <a:spcPts val="0"/>
                        </a:spcAft>
                        <a:buNone/>
                      </a:pPr>
                      <a:endParaRPr sz="1320" b="1"/>
                    </a:p>
                    <a:p>
                      <a:pPr marL="0" marR="0" lvl="0" indent="0" algn="l" rtl="0">
                        <a:spcBef>
                          <a:spcPts val="0"/>
                        </a:spcBef>
                        <a:spcAft>
                          <a:spcPts val="0"/>
                        </a:spcAft>
                        <a:buNone/>
                      </a:pPr>
                      <a:endParaRPr sz="1320" b="1"/>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1</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5</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8D08C"/>
                    </a:solidFill>
                  </a:tcPr>
                </a:tc>
                <a:tc>
                  <a:txBody>
                    <a:bodyPr/>
                    <a:lstStyle/>
                    <a:p>
                      <a:pPr marL="0" marR="0" lvl="0" indent="0" algn="ctr" rtl="0">
                        <a:spcBef>
                          <a:spcPts val="0"/>
                        </a:spcBef>
                        <a:spcAft>
                          <a:spcPts val="0"/>
                        </a:spcAft>
                        <a:buNone/>
                      </a:pPr>
                      <a:r>
                        <a:rPr lang="en-US" sz="3200" b="1">
                          <a:solidFill>
                            <a:schemeClr val="lt1"/>
                          </a:solidFill>
                          <a:latin typeface="Calibri" panose="020F0502020204030204" pitchFamily="34" charset="0"/>
                          <a:cs typeface="Calibri" panose="020F0502020204030204" pitchFamily="34" charset="0"/>
                        </a:rPr>
                        <a:t>n/p</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3</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+1</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+3</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1320"/>
                    </a:p>
                    <a:p>
                      <a:pPr marL="0" marR="0" lvl="0" indent="0" algn="l" rtl="0">
                        <a:spcBef>
                          <a:spcPts val="0"/>
                        </a:spcBef>
                        <a:spcAft>
                          <a:spcPts val="0"/>
                        </a:spcAft>
                        <a:buNone/>
                      </a:pPr>
                      <a:endParaRPr sz="1320"/>
                    </a:p>
                    <a:p>
                      <a:pPr marL="0" marR="0" lvl="0" indent="0" algn="l" rtl="0">
                        <a:spcBef>
                          <a:spcPts val="0"/>
                        </a:spcBef>
                        <a:spcAft>
                          <a:spcPts val="0"/>
                        </a:spcAft>
                        <a:buNone/>
                      </a:pPr>
                      <a:endParaRPr sz="132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1</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5</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A8D08C"/>
                    </a:solidFill>
                  </a:tcPr>
                </a:tc>
                <a:tc>
                  <a:txBody>
                    <a:bodyPr/>
                    <a:lstStyle/>
                    <a:p>
                      <a:pPr marL="0" marR="0" lvl="0" indent="0" algn="ctr" rtl="0">
                        <a:spcBef>
                          <a:spcPts val="0"/>
                        </a:spcBef>
                        <a:spcAft>
                          <a:spcPts val="0"/>
                        </a:spcAft>
                        <a:buNone/>
                      </a:pPr>
                      <a:r>
                        <a:rPr lang="en-US" sz="3200" b="1">
                          <a:solidFill>
                            <a:schemeClr val="lt1"/>
                          </a:solidFill>
                          <a:latin typeface="Calibri" panose="020F0502020204030204" pitchFamily="34" charset="0"/>
                          <a:cs typeface="Calibri" panose="020F0502020204030204" pitchFamily="34" charset="0"/>
                        </a:rPr>
                        <a:t>n/p</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33C0B"/>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2</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+1</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8E2F3"/>
                    </a:solidFill>
                  </a:tcPr>
                </a:tc>
                <a:tc>
                  <a:txBody>
                    <a:bodyPr/>
                    <a:lstStyle/>
                    <a:p>
                      <a:pPr marL="0" marR="0" lvl="0" indent="0" algn="ctr" rtl="0">
                        <a:spcBef>
                          <a:spcPts val="0"/>
                        </a:spcBef>
                        <a:spcAft>
                          <a:spcPts val="0"/>
                        </a:spcAft>
                        <a:buNone/>
                      </a:pPr>
                      <a:r>
                        <a:rPr lang="en-US" sz="3200" b="1">
                          <a:latin typeface="Calibri" panose="020F0502020204030204" pitchFamily="34" charset="0"/>
                          <a:cs typeface="Calibri" panose="020F0502020204030204" pitchFamily="34" charset="0"/>
                        </a:rPr>
                        <a:t>+5</a:t>
                      </a:r>
                      <a:endParaRPr>
                        <a:latin typeface="Calibri" panose="020F0502020204030204" pitchFamily="34" charset="0"/>
                        <a:cs typeface="Calibri" panose="020F0502020204030204" pitchFamily="34" charset="0"/>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130" name="Google Shape;130;p4"/>
          <p:cNvGraphicFramePr/>
          <p:nvPr/>
        </p:nvGraphicFramePr>
        <p:xfrm>
          <a:off x="149744" y="425391"/>
          <a:ext cx="6591970" cy="2734978"/>
        </p:xfrm>
        <a:graphic>
          <a:graphicData uri="http://schemas.openxmlformats.org/drawingml/2006/table">
            <a:tbl>
              <a:tblPr firstRow="1" bandRow="1">
                <a:noFill/>
              </a:tblPr>
              <a:tblGrid>
                <a:gridCol w="1318394">
                  <a:extLst>
                    <a:ext uri="{9D8B030D-6E8A-4147-A177-3AD203B41FA5}">
                      <a16:colId xmlns:a16="http://schemas.microsoft.com/office/drawing/2014/main" val="20000"/>
                    </a:ext>
                  </a:extLst>
                </a:gridCol>
                <a:gridCol w="1318394">
                  <a:extLst>
                    <a:ext uri="{9D8B030D-6E8A-4147-A177-3AD203B41FA5}">
                      <a16:colId xmlns:a16="http://schemas.microsoft.com/office/drawing/2014/main" val="20001"/>
                    </a:ext>
                  </a:extLst>
                </a:gridCol>
                <a:gridCol w="1318394">
                  <a:extLst>
                    <a:ext uri="{9D8B030D-6E8A-4147-A177-3AD203B41FA5}">
                      <a16:colId xmlns:a16="http://schemas.microsoft.com/office/drawing/2014/main" val="20002"/>
                    </a:ext>
                  </a:extLst>
                </a:gridCol>
                <a:gridCol w="1318394">
                  <a:extLst>
                    <a:ext uri="{9D8B030D-6E8A-4147-A177-3AD203B41FA5}">
                      <a16:colId xmlns:a16="http://schemas.microsoft.com/office/drawing/2014/main" val="20003"/>
                    </a:ext>
                  </a:extLst>
                </a:gridCol>
                <a:gridCol w="1318394">
                  <a:extLst>
                    <a:ext uri="{9D8B030D-6E8A-4147-A177-3AD203B41FA5}">
                      <a16:colId xmlns:a16="http://schemas.microsoft.com/office/drawing/2014/main" val="20004"/>
                    </a:ext>
                  </a:extLst>
                </a:gridCol>
              </a:tblGrid>
              <a:tr h="800034">
                <a:tc>
                  <a:txBody>
                    <a:bodyPr/>
                    <a:lstStyle/>
                    <a:p>
                      <a:pPr marL="0" marR="0" lvl="0" indent="0" algn="ctr" rtl="0">
                        <a:spcBef>
                          <a:spcPts val="0"/>
                        </a:spcBef>
                        <a:spcAft>
                          <a:spcPts val="0"/>
                        </a:spcAft>
                        <a:buNone/>
                      </a:pPr>
                      <a:r>
                        <a:rPr lang="en-US" sz="1350" b="1">
                          <a:solidFill>
                            <a:schemeClr val="bg1"/>
                          </a:solidFill>
                          <a:latin typeface="Calibri"/>
                          <a:cs typeface="Calibri"/>
                        </a:rPr>
                        <a:t>TARGET</a:t>
                      </a:r>
                      <a:endParaRPr b="1">
                        <a:solidFill>
                          <a:schemeClr val="bg1"/>
                        </a:solidFill>
                        <a:latin typeface="Calibri"/>
                        <a:cs typeface="Calibri"/>
                      </a:endParaRPr>
                    </a:p>
                  </a:txBody>
                  <a:tcPr marL="91450" marR="91450" marT="45725" marB="45725" anchor="ctr">
                    <a:lnB w="12700" cap="flat" cmpd="sng">
                      <a:solidFill>
                        <a:schemeClr val="dk1"/>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US" sz="1600" b="1">
                          <a:solidFill>
                            <a:schemeClr val="bg1"/>
                          </a:solidFill>
                          <a:latin typeface="Calibri"/>
                          <a:cs typeface="Calibri"/>
                        </a:rPr>
                        <a:t>OPEN</a:t>
                      </a:r>
                      <a:endParaRPr b="1">
                        <a:solidFill>
                          <a:schemeClr val="bg1"/>
                        </a:solidFill>
                        <a:latin typeface="Calibri"/>
                        <a:cs typeface="Calibri"/>
                      </a:endParaRPr>
                    </a:p>
                    <a:p>
                      <a:pPr marL="0" marR="0" lvl="0" indent="0" algn="ctr" rtl="0">
                        <a:spcBef>
                          <a:spcPts val="0"/>
                        </a:spcBef>
                        <a:spcAft>
                          <a:spcPts val="0"/>
                        </a:spcAft>
                        <a:buNone/>
                      </a:pPr>
                      <a:endParaRPr sz="1600" b="1">
                        <a:solidFill>
                          <a:schemeClr val="bg1"/>
                        </a:solidFill>
                        <a:latin typeface="Calibri" panose="020F0502020204030204" pitchFamily="34" charset="0"/>
                        <a:cs typeface="Calibri" panose="020F0502020204030204" pitchFamily="34" charset="0"/>
                      </a:endParaRPr>
                    </a:p>
                    <a:p>
                      <a:pPr marL="0" marR="0" lvl="0" indent="0" algn="ctr" rtl="0">
                        <a:spcBef>
                          <a:spcPts val="0"/>
                        </a:spcBef>
                        <a:spcAft>
                          <a:spcPts val="0"/>
                        </a:spcAft>
                        <a:buNone/>
                      </a:pPr>
                      <a:endParaRPr sz="1600" b="1">
                        <a:solidFill>
                          <a:schemeClr val="bg1"/>
                        </a:solidFill>
                        <a:latin typeface="Calibri" panose="020F0502020204030204" pitchFamily="34" charset="0"/>
                        <a:cs typeface="Calibri" panose="020F0502020204030204" pitchFamily="34" charset="0"/>
                      </a:endParaRPr>
                    </a:p>
                    <a:p>
                      <a:pPr marL="0" marR="0" lvl="0" indent="0" algn="ctr" rtl="0">
                        <a:spcBef>
                          <a:spcPts val="0"/>
                        </a:spcBef>
                        <a:spcAft>
                          <a:spcPts val="0"/>
                        </a:spcAft>
                        <a:buNone/>
                      </a:pPr>
                      <a:endParaRPr sz="1600" b="1">
                        <a:solidFill>
                          <a:schemeClr val="bg1"/>
                        </a:solidFill>
                        <a:latin typeface="Calibri" panose="020F0502020204030204" pitchFamily="34" charset="0"/>
                        <a:cs typeface="Calibri" panose="020F0502020204030204" pitchFamily="34" charset="0"/>
                      </a:endParaRPr>
                    </a:p>
                    <a:p>
                      <a:pPr marL="0" marR="0" lvl="0" indent="0" algn="ctr" rtl="0">
                        <a:spcBef>
                          <a:spcPts val="0"/>
                        </a:spcBef>
                        <a:spcAft>
                          <a:spcPts val="0"/>
                        </a:spcAft>
                        <a:buNone/>
                      </a:pPr>
                      <a:endParaRPr sz="1600" b="1">
                        <a:solidFill>
                          <a:schemeClr val="bg1"/>
                        </a:solidFill>
                        <a:latin typeface="Calibri" panose="020F0502020204030204" pitchFamily="34" charset="0"/>
                        <a:cs typeface="Calibri" panose="020F0502020204030204" pitchFamily="34" charset="0"/>
                      </a:endParaRPr>
                    </a:p>
                  </a:txBody>
                  <a:tcPr marL="91450" marR="91450" marT="45725" marB="45725">
                    <a:lnB w="12700" cap="flat" cmpd="sng">
                      <a:solidFill>
                        <a:schemeClr val="dk1"/>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US" sz="1600" b="1">
                          <a:solidFill>
                            <a:schemeClr val="bg1"/>
                          </a:solidFill>
                          <a:latin typeface="Calibri"/>
                          <a:cs typeface="Calibri"/>
                        </a:rPr>
                        <a:t>FOREST</a:t>
                      </a:r>
                      <a:endParaRPr b="1">
                        <a:solidFill>
                          <a:schemeClr val="bg1"/>
                        </a:solidFill>
                        <a:latin typeface="Calibri"/>
                        <a:cs typeface="Calibri"/>
                      </a:endParaRPr>
                    </a:p>
                    <a:p>
                      <a:pPr marL="0" marR="0" lvl="0" indent="0" algn="ctr" rtl="0">
                        <a:spcBef>
                          <a:spcPts val="0"/>
                        </a:spcBef>
                        <a:spcAft>
                          <a:spcPts val="0"/>
                        </a:spcAft>
                        <a:buNone/>
                      </a:pPr>
                      <a:endParaRPr sz="1600" b="1">
                        <a:solidFill>
                          <a:schemeClr val="bg1"/>
                        </a:solidFill>
                        <a:latin typeface="Calibri" panose="020F0502020204030204" pitchFamily="34" charset="0"/>
                        <a:cs typeface="Calibri" panose="020F0502020204030204" pitchFamily="34" charset="0"/>
                      </a:endParaRPr>
                    </a:p>
                  </a:txBody>
                  <a:tcPr marL="91450" marR="91450" marT="45725" marB="45725">
                    <a:lnB w="12700" cap="flat" cmpd="sng">
                      <a:solidFill>
                        <a:schemeClr val="dk1"/>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US" sz="1600" b="1">
                          <a:solidFill>
                            <a:schemeClr val="bg1"/>
                          </a:solidFill>
                          <a:latin typeface="Calibri"/>
                          <a:cs typeface="Calibri"/>
                        </a:rPr>
                        <a:t>MOUNTAIN</a:t>
                      </a:r>
                      <a:endParaRPr b="1">
                        <a:solidFill>
                          <a:schemeClr val="bg1"/>
                        </a:solidFill>
                        <a:latin typeface="Calibri"/>
                        <a:cs typeface="Calibri"/>
                      </a:endParaRPr>
                    </a:p>
                  </a:txBody>
                  <a:tcPr marL="91450" marR="91450" marT="45725" marB="45725">
                    <a:lnB w="12700" cap="flat" cmpd="sng">
                      <a:solidFill>
                        <a:schemeClr val="dk1"/>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US" sz="1600" b="1">
                          <a:solidFill>
                            <a:schemeClr val="bg1"/>
                          </a:solidFill>
                          <a:latin typeface="Calibri"/>
                          <a:cs typeface="Calibri"/>
                        </a:rPr>
                        <a:t>URBAN</a:t>
                      </a:r>
                      <a:endParaRPr b="1">
                        <a:solidFill>
                          <a:schemeClr val="bg1"/>
                        </a:solidFill>
                        <a:latin typeface="Calibri"/>
                        <a:cs typeface="Calibri"/>
                      </a:endParaRPr>
                    </a:p>
                  </a:txBody>
                  <a:tcPr marL="91450" marR="91450" marT="45725" marB="45725">
                    <a:lnB w="12700" cap="flat" cmpd="sng">
                      <a:solidFill>
                        <a:schemeClr val="dk1"/>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0">
                <a:tc>
                  <a:txBody>
                    <a:bodyPr/>
                    <a:lstStyle/>
                    <a:p>
                      <a:pPr marL="0" marR="0" lvl="0" indent="0" algn="ctr" rtl="0">
                        <a:spcBef>
                          <a:spcPts val="0"/>
                        </a:spcBef>
                        <a:spcAft>
                          <a:spcPts val="0"/>
                        </a:spcAft>
                        <a:buNone/>
                      </a:pPr>
                      <a:r>
                        <a:rPr lang="en-US" sz="1350" b="1">
                          <a:latin typeface="Calibri"/>
                          <a:cs typeface="Calibri"/>
                        </a:rPr>
                        <a:t>Maneuver Units</a:t>
                      </a:r>
                      <a:endParaRPr>
                        <a:latin typeface="Calibri"/>
                        <a:cs typeface="Calibri"/>
                      </a:endParaRPr>
                    </a:p>
                  </a:txBody>
                  <a:tcPr marL="91450" marR="91450" marT="45725" marB="45725" anchor="ctr">
                    <a:lnL w="12700" cap="flat" cmpd="sng">
                      <a:solidFill>
                        <a:schemeClr val="dk1"/>
                      </a:solidFill>
                      <a:prstDash val="solid"/>
                      <a:round/>
                      <a:headEnd type="none" w="sm" len="sm"/>
                      <a:tailEnd type="none" w="sm" len="sm"/>
                    </a:lnL>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DBEB1"/>
                    </a:solidFill>
                  </a:tcPr>
                </a:tc>
                <a:tc>
                  <a:txBody>
                    <a:bodyPr/>
                    <a:lstStyle/>
                    <a:p>
                      <a:pPr marL="0" marR="0" lvl="0" indent="0" algn="ctr" rtl="0">
                        <a:spcBef>
                          <a:spcPts val="0"/>
                        </a:spcBef>
                        <a:spcAft>
                          <a:spcPts val="0"/>
                        </a:spcAft>
                        <a:buNone/>
                      </a:pPr>
                      <a:r>
                        <a:rPr lang="en-US" sz="1400">
                          <a:solidFill>
                            <a:schemeClr val="dk1"/>
                          </a:solidFill>
                          <a:latin typeface="Calibri"/>
                          <a:cs typeface="Calibri"/>
                        </a:rPr>
                        <a:t>1 hit Suppresses</a:t>
                      </a:r>
                      <a:endParaRPr sz="1400">
                        <a:latin typeface="Calibri"/>
                        <a:cs typeface="Calibri"/>
                      </a:endParaRPr>
                    </a:p>
                  </a:txBody>
                  <a:tcPr marL="91450" marR="91450" marT="45725" marB="45725" anchor="ctr">
                    <a:lnT w="12700" cap="flat" cmpd="sng" algn="ctr">
                      <a:solidFill>
                        <a:schemeClr val="dk1"/>
                      </a:solidFill>
                      <a:prstDash val="solid"/>
                      <a:round/>
                      <a:headEnd type="none" w="sm" len="sm"/>
                      <a:tailEnd type="none" w="sm" len="sm"/>
                    </a:lnT>
                    <a:solidFill>
                      <a:srgbClr val="FF9900"/>
                    </a:solidFill>
                  </a:tcPr>
                </a:tc>
                <a:tc gridSpan="2">
                  <a:txBody>
                    <a:bodyPr/>
                    <a:lstStyle/>
                    <a:p>
                      <a:pPr marL="0" marR="0" lvl="0" indent="0" algn="ctr" rtl="0">
                        <a:spcBef>
                          <a:spcPts val="0"/>
                        </a:spcBef>
                        <a:spcAft>
                          <a:spcPts val="0"/>
                        </a:spcAft>
                        <a:buNone/>
                      </a:pPr>
                      <a:r>
                        <a:rPr lang="en-US" sz="1400" b="0">
                          <a:solidFill>
                            <a:schemeClr val="dk1"/>
                          </a:solidFill>
                          <a:latin typeface="Calibri" panose="020F0502020204030204" pitchFamily="34" charset="0"/>
                          <a:cs typeface="Calibri" panose="020F0502020204030204" pitchFamily="34" charset="0"/>
                        </a:rPr>
                        <a:t>2 hits Suppress</a:t>
                      </a:r>
                    </a:p>
                  </a:txBody>
                  <a:tcPr marL="91450" marR="91450" marT="45725" marB="45725" anchor="ctr">
                    <a:lnT w="12700" cap="flat" cmpd="sng" algn="ctr">
                      <a:solidFill>
                        <a:schemeClr val="dk1"/>
                      </a:solidFill>
                      <a:prstDash val="solid"/>
                      <a:round/>
                      <a:headEnd type="none" w="sm" len="sm"/>
                      <a:tailEnd type="none" w="sm" len="sm"/>
                    </a:lnT>
                    <a:solidFill>
                      <a:srgbClr val="FEE599"/>
                    </a:solidFill>
                  </a:tcPr>
                </a:tc>
                <a:tc hMerge="1">
                  <a:txBody>
                    <a:bodyPr/>
                    <a:lstStyle/>
                    <a:p>
                      <a:endParaRPr/>
                    </a:p>
                  </a:txBody>
                  <a:tcPr marL="91450" marR="91450" marT="45725" marB="45725" anchor="ctr">
                    <a:lnT w="12700" cap="flat" cmpd="sng" algn="ctr">
                      <a:solidFill>
                        <a:schemeClr val="dk1"/>
                      </a:solidFill>
                      <a:prstDash val="solid"/>
                      <a:round/>
                      <a:headEnd type="none" w="sm" len="sm"/>
                      <a:tailEnd type="none" w="sm" len="sm"/>
                    </a:lnT>
                    <a:solidFill>
                      <a:srgbClr val="FEE599"/>
                    </a:solidFill>
                  </a:tcPr>
                </a:tc>
                <a:tc>
                  <a:txBody>
                    <a:bodyPr/>
                    <a:lstStyle/>
                    <a:p>
                      <a:pPr marL="0" marR="0" lvl="0" indent="0" algn="ctr" rtl="0">
                        <a:spcBef>
                          <a:spcPts val="0"/>
                        </a:spcBef>
                        <a:spcAft>
                          <a:spcPts val="0"/>
                        </a:spcAft>
                        <a:buNone/>
                      </a:pPr>
                      <a:r>
                        <a:rPr lang="en-US" sz="1400" b="0">
                          <a:solidFill>
                            <a:schemeClr val="lt1"/>
                          </a:solidFill>
                          <a:latin typeface="Calibri"/>
                          <a:cs typeface="Calibri"/>
                        </a:rPr>
                        <a:t>2 hits Suppress</a:t>
                      </a:r>
                      <a:endParaRPr sz="1400" b="0">
                        <a:latin typeface="Calibri"/>
                        <a:cs typeface="Calibri"/>
                      </a:endParaRPr>
                    </a:p>
                  </a:txBody>
                  <a:tcPr marL="91450" marR="91450" marT="45725" marB="45725" anchor="ctr">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solidFill>
                      <a:srgbClr val="7F7F7F"/>
                    </a:solidFill>
                  </a:tcPr>
                </a:tc>
                <a:extLst>
                  <a:ext uri="{0D108BD9-81ED-4DB2-BD59-A6C34878D82A}">
                    <a16:rowId xmlns:a16="http://schemas.microsoft.com/office/drawing/2014/main" val="10002"/>
                  </a:ext>
                </a:extLst>
              </a:tr>
              <a:tr h="906158">
                <a:tc>
                  <a:txBody>
                    <a:bodyPr/>
                    <a:lstStyle/>
                    <a:p>
                      <a:pPr marL="0" marR="0" lvl="0" indent="0" algn="ctr" rtl="0">
                        <a:spcBef>
                          <a:spcPts val="0"/>
                        </a:spcBef>
                        <a:spcAft>
                          <a:spcPts val="0"/>
                        </a:spcAft>
                        <a:buNone/>
                      </a:pPr>
                      <a:r>
                        <a:rPr lang="en-US" sz="1350" b="1">
                          <a:latin typeface="Calibri"/>
                          <a:cs typeface="Calibri"/>
                        </a:rPr>
                        <a:t>Artillery &amp; Missiles</a:t>
                      </a:r>
                    </a:p>
                  </a:txBody>
                  <a:tcPr marL="91450" marR="91450" marT="45725" marB="45725" anchor="ctr">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DBEB1"/>
                    </a:solidFill>
                  </a:tcPr>
                </a:tc>
                <a:tc gridSpan="4">
                  <a:txBody>
                    <a:bodyPr/>
                    <a:lstStyle/>
                    <a:p>
                      <a:pPr marL="0" marR="0" lvl="0" indent="0" algn="ctr">
                        <a:spcBef>
                          <a:spcPts val="0"/>
                        </a:spcBef>
                        <a:spcAft>
                          <a:spcPts val="0"/>
                        </a:spcAft>
                        <a:buNone/>
                      </a:pPr>
                      <a:r>
                        <a:rPr lang="en-US" sz="1400" b="0" i="0" u="none" strike="noStrike" noProof="0" dirty="0">
                          <a:solidFill>
                            <a:schemeClr val="dk1"/>
                          </a:solidFill>
                          <a:latin typeface="Calibri"/>
                        </a:rPr>
                        <a:t>1 hit Suppresses</a:t>
                      </a:r>
                      <a:endParaRPr lang="en-US" sz="1400" b="0" i="0" u="none" strike="noStrike" noProof="0" dirty="0">
                        <a:solidFill>
                          <a:srgbClr val="000000"/>
                        </a:solidFill>
                        <a:latin typeface="Calibri"/>
                      </a:endParaRPr>
                    </a:p>
                    <a:p>
                      <a:pPr marL="0" marR="0" lvl="0" indent="0" algn="ctr">
                        <a:spcBef>
                          <a:spcPts val="0"/>
                        </a:spcBef>
                        <a:spcAft>
                          <a:spcPts val="0"/>
                        </a:spcAft>
                        <a:buNone/>
                      </a:pPr>
                      <a:r>
                        <a:rPr lang="en-US" sz="1400" b="1" i="0" u="none" strike="noStrike" noProof="0" dirty="0">
                          <a:solidFill>
                            <a:schemeClr val="dk1"/>
                          </a:solidFill>
                          <a:latin typeface="Calibri"/>
                        </a:rPr>
                        <a:t>Each additional hit = a step loss</a:t>
                      </a:r>
                    </a:p>
                    <a:p>
                      <a:pPr marL="0" marR="0" lvl="0" indent="0" algn="ctr">
                        <a:spcBef>
                          <a:spcPts val="0"/>
                        </a:spcBef>
                        <a:spcAft>
                          <a:spcPts val="0"/>
                        </a:spcAft>
                        <a:buNone/>
                      </a:pPr>
                      <a:r>
                        <a:rPr lang="en-US" sz="900" i="0" u="none" strike="noStrike" noProof="0" dirty="0">
                          <a:solidFill>
                            <a:schemeClr val="dk1"/>
                          </a:solidFill>
                          <a:latin typeface="Calibri"/>
                        </a:rPr>
                        <a:t> </a:t>
                      </a:r>
                      <a:endParaRPr sz="1000" i="0" u="none" strike="noStrike" noProof="0" dirty="0">
                        <a:solidFill>
                          <a:schemeClr val="dk1"/>
                        </a:solidFill>
                        <a:latin typeface="Calibri"/>
                      </a:endParaRPr>
                    </a:p>
                  </a:txBody>
                  <a:tcPr marL="91450" marR="91450" marT="45725" marB="45725" anchor="ctr">
                    <a:lnR w="12700" cap="flat" cmpd="sng">
                      <a:solidFill>
                        <a:schemeClr val="dk1"/>
                      </a:solidFill>
                      <a:prstDash val="solid"/>
                      <a:round/>
                      <a:headEnd type="none" w="sm" len="sm"/>
                      <a:tailEnd type="none" w="sm" len="sm"/>
                    </a:lnR>
                    <a:solidFill>
                      <a:srgbClr val="FF9900"/>
                    </a:solidFill>
                  </a:tcPr>
                </a:tc>
                <a:tc hMerge="1">
                  <a:txBody>
                    <a:bodyPr/>
                    <a:lstStyle/>
                    <a:p>
                      <a:pPr marL="0" marR="0" lvl="0" indent="0" algn="ctr" rtl="0">
                        <a:spcBef>
                          <a:spcPts val="0"/>
                        </a:spcBef>
                        <a:spcAft>
                          <a:spcPts val="0"/>
                        </a:spcAft>
                        <a:buNone/>
                      </a:pPr>
                      <a:endParaRPr sz="1400">
                        <a:latin typeface="Calibri" panose="020F0502020204030204" pitchFamily="34" charset="0"/>
                        <a:cs typeface="Calibri" panose="020F0502020204030204" pitchFamily="34" charset="0"/>
                      </a:endParaRPr>
                    </a:p>
                  </a:txBody>
                  <a:tcPr marL="91450" marR="91450" marT="45725" marB="45725">
                    <a:solidFill>
                      <a:srgbClr val="FF9900"/>
                    </a:solidFill>
                  </a:tcPr>
                </a:tc>
                <a:tc hMerge="1">
                  <a:txBody>
                    <a:bodyPr/>
                    <a:lstStyle/>
                    <a:p>
                      <a:pPr marL="0" marR="0" lvl="0" indent="0" algn="ctr" rtl="0">
                        <a:spcBef>
                          <a:spcPts val="0"/>
                        </a:spcBef>
                        <a:spcAft>
                          <a:spcPts val="0"/>
                        </a:spcAft>
                        <a:buNone/>
                      </a:pPr>
                      <a:endParaRPr sz="1400">
                        <a:latin typeface="Calibri"/>
                        <a:cs typeface="Calibri"/>
                      </a:endParaRPr>
                    </a:p>
                  </a:txBody>
                  <a:tcPr marL="91450" marR="91450" marT="45725" marB="45725">
                    <a:solidFill>
                      <a:srgbClr val="FF9900"/>
                    </a:solidFill>
                  </a:tcPr>
                </a:tc>
                <a:tc hMerge="1">
                  <a:txBody>
                    <a:bodyPr/>
                    <a:lstStyle/>
                    <a:p>
                      <a:pPr marL="0" marR="0" lvl="0" indent="0" algn="ctr" rtl="0">
                        <a:spcBef>
                          <a:spcPts val="0"/>
                        </a:spcBef>
                        <a:spcAft>
                          <a:spcPts val="0"/>
                        </a:spcAft>
                        <a:buNone/>
                      </a:pPr>
                      <a:endParaRPr sz="1400">
                        <a:latin typeface="Calibri"/>
                        <a:cs typeface="Calibri"/>
                      </a:endParaRPr>
                    </a:p>
                  </a:txBody>
                  <a:tcPr marL="91450" marR="91450" marT="45725" marB="45725">
                    <a:lnR w="12700" cap="flat" cmpd="sng">
                      <a:solidFill>
                        <a:schemeClr val="dk1"/>
                      </a:solidFill>
                      <a:prstDash val="solid"/>
                      <a:round/>
                      <a:headEnd type="none" w="sm" len="sm"/>
                      <a:tailEnd type="none" w="sm" len="sm"/>
                    </a:lnR>
                    <a:solidFill>
                      <a:srgbClr val="FF9900"/>
                    </a:solidFill>
                  </a:tcPr>
                </a:tc>
                <a:extLst>
                  <a:ext uri="{0D108BD9-81ED-4DB2-BD59-A6C34878D82A}">
                    <a16:rowId xmlns:a16="http://schemas.microsoft.com/office/drawing/2014/main" val="10003"/>
                  </a:ext>
                </a:extLst>
              </a:tr>
            </a:tbl>
          </a:graphicData>
        </a:graphic>
      </p:graphicFrame>
      <p:pic>
        <p:nvPicPr>
          <p:cNvPr id="131" name="Google Shape;131;p4"/>
          <p:cNvPicPr preferRelativeResize="0"/>
          <p:nvPr/>
        </p:nvPicPr>
        <p:blipFill rotWithShape="1">
          <a:blip r:embed="rId3">
            <a:alphaModFix/>
          </a:blip>
          <a:srcRect/>
          <a:stretch/>
        </p:blipFill>
        <p:spPr>
          <a:xfrm>
            <a:off x="1473904" y="731422"/>
            <a:ext cx="1007633" cy="914400"/>
          </a:xfrm>
          <a:prstGeom prst="rect">
            <a:avLst/>
          </a:prstGeom>
          <a:noFill/>
          <a:ln>
            <a:noFill/>
          </a:ln>
        </p:spPr>
      </p:pic>
      <p:pic>
        <p:nvPicPr>
          <p:cNvPr id="132" name="Google Shape;132;p4"/>
          <p:cNvPicPr preferRelativeResize="0"/>
          <p:nvPr/>
        </p:nvPicPr>
        <p:blipFill rotWithShape="1">
          <a:blip r:embed="rId4">
            <a:alphaModFix/>
          </a:blip>
          <a:srcRect/>
          <a:stretch/>
        </p:blipFill>
        <p:spPr>
          <a:xfrm>
            <a:off x="2831843" y="731422"/>
            <a:ext cx="1055077" cy="914400"/>
          </a:xfrm>
          <a:prstGeom prst="rect">
            <a:avLst/>
          </a:prstGeom>
          <a:noFill/>
          <a:ln>
            <a:noFill/>
          </a:ln>
        </p:spPr>
      </p:pic>
      <p:pic>
        <p:nvPicPr>
          <p:cNvPr id="133" name="Google Shape;133;p4"/>
          <p:cNvPicPr preferRelativeResize="0"/>
          <p:nvPr/>
        </p:nvPicPr>
        <p:blipFill rotWithShape="1">
          <a:blip r:embed="rId5">
            <a:alphaModFix/>
          </a:blip>
          <a:srcRect/>
          <a:stretch/>
        </p:blipFill>
        <p:spPr>
          <a:xfrm>
            <a:off x="5594429" y="731422"/>
            <a:ext cx="1004408" cy="914400"/>
          </a:xfrm>
          <a:prstGeom prst="rect">
            <a:avLst/>
          </a:prstGeom>
          <a:noFill/>
          <a:ln>
            <a:noFill/>
          </a:ln>
        </p:spPr>
      </p:pic>
      <p:sp>
        <p:nvSpPr>
          <p:cNvPr id="145" name="Google Shape;145;p4"/>
          <p:cNvSpPr txBox="1"/>
          <p:nvPr/>
        </p:nvSpPr>
        <p:spPr>
          <a:xfrm>
            <a:off x="21602" y="10601"/>
            <a:ext cx="52797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FIRES EFFECTS TABLE</a:t>
            </a:r>
            <a:endParaRPr/>
          </a:p>
        </p:txBody>
      </p:sp>
      <p:pic>
        <p:nvPicPr>
          <p:cNvPr id="147" name="Google Shape;147;p4"/>
          <p:cNvPicPr preferRelativeResize="0"/>
          <p:nvPr/>
        </p:nvPicPr>
        <p:blipFill rotWithShape="1">
          <a:blip r:embed="rId6">
            <a:alphaModFix/>
          </a:blip>
          <a:srcRect l="4849" r="1540"/>
          <a:stretch/>
        </p:blipFill>
        <p:spPr>
          <a:xfrm>
            <a:off x="4237226" y="731422"/>
            <a:ext cx="1006898" cy="914400"/>
          </a:xfrm>
          <a:prstGeom prst="rect">
            <a:avLst/>
          </a:prstGeom>
          <a:noFill/>
          <a:ln>
            <a:noFill/>
          </a:ln>
        </p:spPr>
      </p:pic>
      <p:pic>
        <p:nvPicPr>
          <p:cNvPr id="152" name="Google Shape;152;p4" descr="Logo&#10;&#10;Description automatically generated with medium confidence"/>
          <p:cNvPicPr preferRelativeResize="0"/>
          <p:nvPr/>
        </p:nvPicPr>
        <p:blipFill rotWithShape="1">
          <a:blip r:embed="rId7">
            <a:alphaModFix/>
          </a:blip>
          <a:srcRect/>
          <a:stretch/>
        </p:blipFill>
        <p:spPr>
          <a:xfrm>
            <a:off x="5479735" y="1168102"/>
            <a:ext cx="476294" cy="476294"/>
          </a:xfrm>
          <a:prstGeom prst="rect">
            <a:avLst/>
          </a:prstGeom>
          <a:noFill/>
          <a:ln>
            <a:noFill/>
          </a:ln>
        </p:spPr>
      </p:pic>
      <p:sp>
        <p:nvSpPr>
          <p:cNvPr id="155" name="Google Shape;155;p4"/>
          <p:cNvSpPr txBox="1"/>
          <p:nvPr/>
        </p:nvSpPr>
        <p:spPr>
          <a:xfrm>
            <a:off x="1523600" y="2901013"/>
            <a:ext cx="4908702" cy="215444"/>
          </a:xfrm>
          <a:prstGeom prst="rect">
            <a:avLst/>
          </a:prstGeom>
          <a:solidFill>
            <a:srgbClr val="FFFF00"/>
          </a:solidFill>
          <a:ln>
            <a:noFill/>
          </a:ln>
          <a:effectLst>
            <a:outerShdw blurRad="50800" dist="38100" dir="2700000" algn="tl" rotWithShape="0">
              <a:srgbClr val="000000">
                <a:alpha val="40000"/>
              </a:srgbClr>
            </a:outerShdw>
          </a:effectLst>
        </p:spPr>
        <p:txBody>
          <a:bodyPr spcFirstLastPara="1" wrap="square" lIns="91425" tIns="0" rIns="91425" bIns="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Counter Fire Missions</a:t>
            </a:r>
            <a:endParaRPr/>
          </a:p>
        </p:txBody>
      </p:sp>
      <p:sp>
        <p:nvSpPr>
          <p:cNvPr id="156" name="Google Shape;156;p4"/>
          <p:cNvSpPr/>
          <p:nvPr/>
        </p:nvSpPr>
        <p:spPr>
          <a:xfrm>
            <a:off x="3715303" y="2926053"/>
            <a:ext cx="274320" cy="182880"/>
          </a:xfrm>
          <a:prstGeom prst="downArrow">
            <a:avLst>
              <a:gd name="adj1" fmla="val 50000"/>
              <a:gd name="adj2" fmla="val 50000"/>
            </a:avLst>
          </a:prstGeom>
          <a:solidFill>
            <a:srgbClr val="FF0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4"/>
          <p:cNvSpPr/>
          <p:nvPr/>
        </p:nvSpPr>
        <p:spPr>
          <a:xfrm>
            <a:off x="3403073" y="2926053"/>
            <a:ext cx="274320" cy="182880"/>
          </a:xfrm>
          <a:prstGeom prst="downArrow">
            <a:avLst>
              <a:gd name="adj1" fmla="val 50000"/>
              <a:gd name="adj2" fmla="val 50000"/>
            </a:avLst>
          </a:prstGeom>
          <a:solidFill>
            <a:srgbClr val="FF000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4" name="Google Shape;164;p4"/>
          <p:cNvSpPr txBox="1"/>
          <p:nvPr/>
        </p:nvSpPr>
        <p:spPr>
          <a:xfrm>
            <a:off x="65376" y="4487500"/>
            <a:ext cx="679262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GROUND MOVEMENT CHART (10NM Tactical Maps)</a:t>
            </a:r>
            <a:endParaRPr/>
          </a:p>
        </p:txBody>
      </p:sp>
      <p:pic>
        <p:nvPicPr>
          <p:cNvPr id="165" name="Google Shape;165;p4"/>
          <p:cNvPicPr preferRelativeResize="0"/>
          <p:nvPr/>
        </p:nvPicPr>
        <p:blipFill rotWithShape="1">
          <a:blip r:embed="rId8">
            <a:alphaModFix/>
          </a:blip>
          <a:srcRect/>
          <a:stretch/>
        </p:blipFill>
        <p:spPr>
          <a:xfrm>
            <a:off x="234224" y="6112567"/>
            <a:ext cx="822960" cy="247092"/>
          </a:xfrm>
          <a:prstGeom prst="rect">
            <a:avLst/>
          </a:prstGeom>
          <a:noFill/>
          <a:ln>
            <a:noFill/>
          </a:ln>
        </p:spPr>
      </p:pic>
      <p:grpSp>
        <p:nvGrpSpPr>
          <p:cNvPr id="166" name="Google Shape;166;p4"/>
          <p:cNvGrpSpPr/>
          <p:nvPr/>
        </p:nvGrpSpPr>
        <p:grpSpPr>
          <a:xfrm>
            <a:off x="297435" y="6808238"/>
            <a:ext cx="640080" cy="275886"/>
            <a:chOff x="345057" y="1233577"/>
            <a:chExt cx="8704052" cy="3751591"/>
          </a:xfrm>
        </p:grpSpPr>
        <p:sp>
          <p:nvSpPr>
            <p:cNvPr id="167" name="Google Shape;167;p4"/>
            <p:cNvSpPr/>
            <p:nvPr/>
          </p:nvSpPr>
          <p:spPr>
            <a:xfrm>
              <a:off x="1805771" y="3705008"/>
              <a:ext cx="1283515" cy="128016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4"/>
            <p:cNvSpPr/>
            <p:nvPr/>
          </p:nvSpPr>
          <p:spPr>
            <a:xfrm>
              <a:off x="3277085" y="3705008"/>
              <a:ext cx="1283515" cy="128016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4"/>
            <p:cNvSpPr/>
            <p:nvPr/>
          </p:nvSpPr>
          <p:spPr>
            <a:xfrm>
              <a:off x="4972686" y="3705008"/>
              <a:ext cx="1283515" cy="128016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4"/>
            <p:cNvSpPr/>
            <p:nvPr/>
          </p:nvSpPr>
          <p:spPr>
            <a:xfrm>
              <a:off x="6449073" y="3705008"/>
              <a:ext cx="1283515" cy="128016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4"/>
            <p:cNvSpPr/>
            <p:nvPr/>
          </p:nvSpPr>
          <p:spPr>
            <a:xfrm>
              <a:off x="345057" y="1233577"/>
              <a:ext cx="8704052" cy="3036498"/>
            </a:xfrm>
            <a:custGeom>
              <a:avLst/>
              <a:gdLst/>
              <a:ahLst/>
              <a:cxnLst/>
              <a:rect l="l" t="t" r="r" b="b"/>
              <a:pathLst>
                <a:path w="8704052" h="3036498" extrusionOk="0">
                  <a:moveTo>
                    <a:pt x="7608498" y="3036498"/>
                  </a:moveTo>
                  <a:lnTo>
                    <a:pt x="707366" y="3019246"/>
                  </a:lnTo>
                  <a:lnTo>
                    <a:pt x="414068" y="2622431"/>
                  </a:lnTo>
                  <a:lnTo>
                    <a:pt x="301924" y="2493034"/>
                  </a:lnTo>
                  <a:lnTo>
                    <a:pt x="267418" y="2165231"/>
                  </a:lnTo>
                  <a:lnTo>
                    <a:pt x="301924" y="2122098"/>
                  </a:lnTo>
                  <a:lnTo>
                    <a:pt x="198407" y="1992702"/>
                  </a:lnTo>
                  <a:lnTo>
                    <a:pt x="69011" y="2009955"/>
                  </a:lnTo>
                  <a:lnTo>
                    <a:pt x="0" y="1354348"/>
                  </a:lnTo>
                  <a:lnTo>
                    <a:pt x="69011" y="1293963"/>
                  </a:lnTo>
                  <a:lnTo>
                    <a:pt x="198407" y="1293963"/>
                  </a:lnTo>
                  <a:lnTo>
                    <a:pt x="267418" y="1259457"/>
                  </a:lnTo>
                  <a:lnTo>
                    <a:pt x="362309" y="1268083"/>
                  </a:lnTo>
                  <a:lnTo>
                    <a:pt x="336430" y="1147314"/>
                  </a:lnTo>
                  <a:lnTo>
                    <a:pt x="793630" y="1173193"/>
                  </a:lnTo>
                  <a:lnTo>
                    <a:pt x="793630" y="1095555"/>
                  </a:lnTo>
                  <a:lnTo>
                    <a:pt x="828135" y="1095555"/>
                  </a:lnTo>
                  <a:lnTo>
                    <a:pt x="836762" y="1069676"/>
                  </a:lnTo>
                  <a:lnTo>
                    <a:pt x="1475117" y="1061049"/>
                  </a:lnTo>
                  <a:lnTo>
                    <a:pt x="1483743" y="1104181"/>
                  </a:lnTo>
                  <a:lnTo>
                    <a:pt x="1518249" y="1104181"/>
                  </a:lnTo>
                  <a:lnTo>
                    <a:pt x="1552754" y="1138687"/>
                  </a:lnTo>
                  <a:lnTo>
                    <a:pt x="1880558" y="1155940"/>
                  </a:lnTo>
                  <a:lnTo>
                    <a:pt x="1906437" y="1069676"/>
                  </a:lnTo>
                  <a:lnTo>
                    <a:pt x="1759788" y="1035170"/>
                  </a:lnTo>
                  <a:lnTo>
                    <a:pt x="1759788" y="1017917"/>
                  </a:lnTo>
                  <a:lnTo>
                    <a:pt x="1854679" y="1017917"/>
                  </a:lnTo>
                  <a:lnTo>
                    <a:pt x="1958196" y="819510"/>
                  </a:lnTo>
                  <a:lnTo>
                    <a:pt x="2027207" y="828136"/>
                  </a:lnTo>
                  <a:lnTo>
                    <a:pt x="2044460" y="931653"/>
                  </a:lnTo>
                  <a:lnTo>
                    <a:pt x="2104845" y="931653"/>
                  </a:lnTo>
                  <a:lnTo>
                    <a:pt x="2139351" y="862642"/>
                  </a:lnTo>
                  <a:lnTo>
                    <a:pt x="2199735" y="862642"/>
                  </a:lnTo>
                  <a:lnTo>
                    <a:pt x="2251494" y="914400"/>
                  </a:lnTo>
                  <a:lnTo>
                    <a:pt x="2277373" y="914400"/>
                  </a:lnTo>
                  <a:lnTo>
                    <a:pt x="2268747" y="854015"/>
                  </a:lnTo>
                  <a:lnTo>
                    <a:pt x="2337758" y="819510"/>
                  </a:lnTo>
                  <a:lnTo>
                    <a:pt x="2432649" y="914400"/>
                  </a:lnTo>
                  <a:lnTo>
                    <a:pt x="2562045" y="845389"/>
                  </a:lnTo>
                  <a:lnTo>
                    <a:pt x="2622430" y="905774"/>
                  </a:lnTo>
                  <a:lnTo>
                    <a:pt x="2665562" y="871268"/>
                  </a:lnTo>
                  <a:lnTo>
                    <a:pt x="2760452" y="923027"/>
                  </a:lnTo>
                  <a:lnTo>
                    <a:pt x="2769079" y="940280"/>
                  </a:lnTo>
                  <a:lnTo>
                    <a:pt x="2846717" y="940280"/>
                  </a:lnTo>
                  <a:lnTo>
                    <a:pt x="2846717" y="888521"/>
                  </a:lnTo>
                  <a:lnTo>
                    <a:pt x="2976113" y="888521"/>
                  </a:lnTo>
                  <a:lnTo>
                    <a:pt x="3062377" y="1078302"/>
                  </a:lnTo>
                  <a:lnTo>
                    <a:pt x="2889849" y="1155940"/>
                  </a:lnTo>
                  <a:lnTo>
                    <a:pt x="3226279" y="1155940"/>
                  </a:lnTo>
                  <a:lnTo>
                    <a:pt x="3200400" y="1061049"/>
                  </a:lnTo>
                  <a:lnTo>
                    <a:pt x="3140015" y="1052423"/>
                  </a:lnTo>
                  <a:lnTo>
                    <a:pt x="3183147" y="871268"/>
                  </a:lnTo>
                  <a:lnTo>
                    <a:pt x="3278037" y="854015"/>
                  </a:lnTo>
                  <a:lnTo>
                    <a:pt x="3329796" y="793631"/>
                  </a:lnTo>
                  <a:lnTo>
                    <a:pt x="3364301" y="767751"/>
                  </a:lnTo>
                  <a:lnTo>
                    <a:pt x="3441939" y="776378"/>
                  </a:lnTo>
                  <a:lnTo>
                    <a:pt x="3467818" y="845389"/>
                  </a:lnTo>
                  <a:lnTo>
                    <a:pt x="3976777" y="845389"/>
                  </a:lnTo>
                  <a:lnTo>
                    <a:pt x="3985403" y="715993"/>
                  </a:lnTo>
                  <a:lnTo>
                    <a:pt x="4166558" y="517585"/>
                  </a:lnTo>
                  <a:lnTo>
                    <a:pt x="3692105" y="526212"/>
                  </a:lnTo>
                  <a:lnTo>
                    <a:pt x="3614468" y="474453"/>
                  </a:lnTo>
                  <a:lnTo>
                    <a:pt x="3614468" y="388189"/>
                  </a:lnTo>
                  <a:lnTo>
                    <a:pt x="3683479" y="353683"/>
                  </a:lnTo>
                  <a:lnTo>
                    <a:pt x="3700732" y="0"/>
                  </a:lnTo>
                  <a:lnTo>
                    <a:pt x="4468483" y="8627"/>
                  </a:lnTo>
                  <a:lnTo>
                    <a:pt x="4468483" y="77638"/>
                  </a:lnTo>
                  <a:lnTo>
                    <a:pt x="4520241" y="77638"/>
                  </a:lnTo>
                  <a:lnTo>
                    <a:pt x="4520241" y="198408"/>
                  </a:lnTo>
                  <a:lnTo>
                    <a:pt x="5055079" y="198408"/>
                  </a:lnTo>
                  <a:lnTo>
                    <a:pt x="5063705" y="224287"/>
                  </a:lnTo>
                  <a:lnTo>
                    <a:pt x="5357003" y="224287"/>
                  </a:lnTo>
                  <a:lnTo>
                    <a:pt x="5382883" y="250166"/>
                  </a:lnTo>
                  <a:lnTo>
                    <a:pt x="6116128" y="258793"/>
                  </a:lnTo>
                  <a:lnTo>
                    <a:pt x="6116128" y="319178"/>
                  </a:lnTo>
                  <a:lnTo>
                    <a:pt x="5374256" y="319178"/>
                  </a:lnTo>
                  <a:lnTo>
                    <a:pt x="5313871" y="362310"/>
                  </a:lnTo>
                  <a:lnTo>
                    <a:pt x="5063705" y="362310"/>
                  </a:lnTo>
                  <a:lnTo>
                    <a:pt x="5089585" y="414068"/>
                  </a:lnTo>
                  <a:lnTo>
                    <a:pt x="4459856" y="405442"/>
                  </a:lnTo>
                  <a:lnTo>
                    <a:pt x="4459856" y="543465"/>
                  </a:lnTo>
                  <a:lnTo>
                    <a:pt x="4399471" y="543465"/>
                  </a:lnTo>
                  <a:lnTo>
                    <a:pt x="4226943" y="741872"/>
                  </a:lnTo>
                  <a:lnTo>
                    <a:pt x="4261449" y="802257"/>
                  </a:lnTo>
                  <a:lnTo>
                    <a:pt x="4408098" y="741872"/>
                  </a:lnTo>
                  <a:lnTo>
                    <a:pt x="4882551" y="750498"/>
                  </a:lnTo>
                  <a:lnTo>
                    <a:pt x="4882551" y="862642"/>
                  </a:lnTo>
                  <a:lnTo>
                    <a:pt x="4554747" y="854015"/>
                  </a:lnTo>
                  <a:lnTo>
                    <a:pt x="4554747" y="1147314"/>
                  </a:lnTo>
                  <a:lnTo>
                    <a:pt x="4899803" y="1147314"/>
                  </a:lnTo>
                  <a:lnTo>
                    <a:pt x="4960188" y="1285336"/>
                  </a:lnTo>
                  <a:lnTo>
                    <a:pt x="5080958" y="1233578"/>
                  </a:lnTo>
                  <a:lnTo>
                    <a:pt x="5063705" y="1138687"/>
                  </a:lnTo>
                  <a:lnTo>
                    <a:pt x="6564701" y="1173193"/>
                  </a:lnTo>
                  <a:lnTo>
                    <a:pt x="6581954" y="1302589"/>
                  </a:lnTo>
                  <a:lnTo>
                    <a:pt x="6763109" y="1328468"/>
                  </a:lnTo>
                  <a:lnTo>
                    <a:pt x="6788988" y="1268083"/>
                  </a:lnTo>
                  <a:lnTo>
                    <a:pt x="6901132" y="1268083"/>
                  </a:lnTo>
                  <a:lnTo>
                    <a:pt x="6927011" y="1302589"/>
                  </a:lnTo>
                  <a:lnTo>
                    <a:pt x="7039154" y="1311215"/>
                  </a:lnTo>
                  <a:lnTo>
                    <a:pt x="7039154" y="1423359"/>
                  </a:lnTo>
                  <a:lnTo>
                    <a:pt x="7116792" y="1354348"/>
                  </a:lnTo>
                  <a:lnTo>
                    <a:pt x="7194430" y="1362974"/>
                  </a:lnTo>
                  <a:lnTo>
                    <a:pt x="7297947" y="1639019"/>
                  </a:lnTo>
                  <a:lnTo>
                    <a:pt x="7384211" y="1639019"/>
                  </a:lnTo>
                  <a:lnTo>
                    <a:pt x="7375585" y="1535502"/>
                  </a:lnTo>
                  <a:lnTo>
                    <a:pt x="7530860" y="1526876"/>
                  </a:lnTo>
                  <a:lnTo>
                    <a:pt x="7556739" y="1664898"/>
                  </a:lnTo>
                  <a:lnTo>
                    <a:pt x="7763773" y="1682151"/>
                  </a:lnTo>
                  <a:lnTo>
                    <a:pt x="7927675" y="1751163"/>
                  </a:lnTo>
                  <a:lnTo>
                    <a:pt x="8548777" y="1716657"/>
                  </a:lnTo>
                  <a:lnTo>
                    <a:pt x="8686800" y="1854680"/>
                  </a:lnTo>
                  <a:lnTo>
                    <a:pt x="8704052" y="2286000"/>
                  </a:lnTo>
                  <a:lnTo>
                    <a:pt x="8505645" y="2493034"/>
                  </a:lnTo>
                  <a:lnTo>
                    <a:pt x="8471139" y="2631057"/>
                  </a:lnTo>
                  <a:lnTo>
                    <a:pt x="7608498" y="3036498"/>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4"/>
            <p:cNvSpPr/>
            <p:nvPr/>
          </p:nvSpPr>
          <p:spPr>
            <a:xfrm>
              <a:off x="5080958" y="1613139"/>
              <a:ext cx="267419" cy="379562"/>
            </a:xfrm>
            <a:custGeom>
              <a:avLst/>
              <a:gdLst/>
              <a:ahLst/>
              <a:cxnLst/>
              <a:rect l="l" t="t" r="r" b="b"/>
              <a:pathLst>
                <a:path w="267419" h="379562" extrusionOk="0">
                  <a:moveTo>
                    <a:pt x="0" y="51758"/>
                  </a:moveTo>
                  <a:lnTo>
                    <a:pt x="8627" y="379562"/>
                  </a:lnTo>
                  <a:lnTo>
                    <a:pt x="146650" y="379562"/>
                  </a:lnTo>
                  <a:lnTo>
                    <a:pt x="138023" y="241539"/>
                  </a:lnTo>
                  <a:lnTo>
                    <a:pt x="267419" y="241539"/>
                  </a:lnTo>
                  <a:lnTo>
                    <a:pt x="250167" y="8626"/>
                  </a:lnTo>
                  <a:lnTo>
                    <a:pt x="0" y="0"/>
                  </a:lnTo>
                  <a:lnTo>
                    <a:pt x="0" y="51758"/>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73" name="Google Shape;173;p4"/>
            <p:cNvCxnSpPr/>
            <p:nvPr/>
          </p:nvCxnSpPr>
          <p:spPr>
            <a:xfrm>
              <a:off x="819509" y="1380226"/>
              <a:ext cx="0" cy="1061049"/>
            </a:xfrm>
            <a:prstGeom prst="straightConnector1">
              <a:avLst/>
            </a:prstGeom>
            <a:noFill/>
            <a:ln w="38100" cap="flat" cmpd="sng">
              <a:solidFill>
                <a:schemeClr val="dk1"/>
              </a:solidFill>
              <a:prstDash val="solid"/>
              <a:miter lim="800000"/>
              <a:headEnd type="none" w="sm" len="sm"/>
              <a:tailEnd type="none" w="sm" len="sm"/>
            </a:ln>
          </p:spPr>
        </p:cxnSp>
        <p:cxnSp>
          <p:nvCxnSpPr>
            <p:cNvPr id="174" name="Google Shape;174;p4"/>
            <p:cNvCxnSpPr/>
            <p:nvPr/>
          </p:nvCxnSpPr>
          <p:spPr>
            <a:xfrm>
              <a:off x="997787" y="1385979"/>
              <a:ext cx="0" cy="1061049"/>
            </a:xfrm>
            <a:prstGeom prst="straightConnector1">
              <a:avLst/>
            </a:prstGeom>
            <a:noFill/>
            <a:ln w="38100" cap="flat" cmpd="sng">
              <a:solidFill>
                <a:schemeClr val="dk1"/>
              </a:solidFill>
              <a:prstDash val="solid"/>
              <a:miter lim="800000"/>
              <a:headEnd type="none" w="sm" len="sm"/>
              <a:tailEnd type="none" w="sm" len="sm"/>
            </a:ln>
          </p:spPr>
        </p:cxnSp>
        <p:cxnSp>
          <p:nvCxnSpPr>
            <p:cNvPr id="175" name="Google Shape;175;p4"/>
            <p:cNvCxnSpPr/>
            <p:nvPr/>
          </p:nvCxnSpPr>
          <p:spPr>
            <a:xfrm>
              <a:off x="2334883" y="1380226"/>
              <a:ext cx="0" cy="1061049"/>
            </a:xfrm>
            <a:prstGeom prst="straightConnector1">
              <a:avLst/>
            </a:prstGeom>
            <a:noFill/>
            <a:ln w="38100" cap="flat" cmpd="sng">
              <a:solidFill>
                <a:schemeClr val="dk1"/>
              </a:solidFill>
              <a:prstDash val="solid"/>
              <a:miter lim="800000"/>
              <a:headEnd type="none" w="sm" len="sm"/>
              <a:tailEnd type="none" w="sm" len="sm"/>
            </a:ln>
          </p:spPr>
        </p:cxnSp>
        <p:sp>
          <p:nvSpPr>
            <p:cNvPr id="176" name="Google Shape;176;p4"/>
            <p:cNvSpPr/>
            <p:nvPr/>
          </p:nvSpPr>
          <p:spPr>
            <a:xfrm>
              <a:off x="7979434" y="2320506"/>
              <a:ext cx="112143" cy="655607"/>
            </a:xfrm>
            <a:custGeom>
              <a:avLst/>
              <a:gdLst/>
              <a:ahLst/>
              <a:cxnLst/>
              <a:rect l="l" t="t" r="r" b="b"/>
              <a:pathLst>
                <a:path w="112143" h="655607" extrusionOk="0">
                  <a:moveTo>
                    <a:pt x="17253" y="638354"/>
                  </a:moveTo>
                  <a:lnTo>
                    <a:pt x="0" y="0"/>
                  </a:lnTo>
                  <a:lnTo>
                    <a:pt x="103517" y="0"/>
                  </a:lnTo>
                  <a:lnTo>
                    <a:pt x="112143" y="655607"/>
                  </a:lnTo>
                  <a:lnTo>
                    <a:pt x="17253" y="638354"/>
                  </a:lnTo>
                  <a:close/>
                </a:path>
              </a:pathLst>
            </a:cu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4"/>
            <p:cNvSpPr/>
            <p:nvPr/>
          </p:nvSpPr>
          <p:spPr>
            <a:xfrm>
              <a:off x="750498" y="2053087"/>
              <a:ext cx="138023" cy="44857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4"/>
            <p:cNvSpPr/>
            <p:nvPr/>
          </p:nvSpPr>
          <p:spPr>
            <a:xfrm>
              <a:off x="946622" y="2053087"/>
              <a:ext cx="138023" cy="44857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79" name="Google Shape;179;p4"/>
          <p:cNvPicPr preferRelativeResize="0"/>
          <p:nvPr/>
        </p:nvPicPr>
        <p:blipFill rotWithShape="1">
          <a:blip r:embed="rId9">
            <a:alphaModFix/>
          </a:blip>
          <a:srcRect/>
          <a:stretch/>
        </p:blipFill>
        <p:spPr>
          <a:xfrm>
            <a:off x="251715" y="5442081"/>
            <a:ext cx="365760" cy="489816"/>
          </a:xfrm>
          <a:prstGeom prst="rect">
            <a:avLst/>
          </a:prstGeom>
          <a:noFill/>
          <a:ln>
            <a:noFill/>
          </a:ln>
        </p:spPr>
      </p:pic>
      <p:sp>
        <p:nvSpPr>
          <p:cNvPr id="180" name="Google Shape;180;p4"/>
          <p:cNvSpPr txBox="1"/>
          <p:nvPr/>
        </p:nvSpPr>
        <p:spPr>
          <a:xfrm>
            <a:off x="597518" y="5394601"/>
            <a:ext cx="38826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2</a:t>
            </a:r>
            <a:endParaRPr/>
          </a:p>
        </p:txBody>
      </p:sp>
      <p:sp>
        <p:nvSpPr>
          <p:cNvPr id="181" name="Google Shape;181;p4"/>
          <p:cNvSpPr txBox="1"/>
          <p:nvPr/>
        </p:nvSpPr>
        <p:spPr>
          <a:xfrm>
            <a:off x="297636" y="6224489"/>
            <a:ext cx="68035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10</a:t>
            </a:r>
            <a:endParaRPr/>
          </a:p>
        </p:txBody>
      </p:sp>
      <p:sp>
        <p:nvSpPr>
          <p:cNvPr id="182" name="Google Shape;182;p4"/>
          <p:cNvSpPr txBox="1"/>
          <p:nvPr/>
        </p:nvSpPr>
        <p:spPr>
          <a:xfrm>
            <a:off x="296555" y="6933374"/>
            <a:ext cx="68035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15</a:t>
            </a:r>
            <a:endParaRPr/>
          </a:p>
        </p:txBody>
      </p:sp>
      <p:sp>
        <p:nvSpPr>
          <p:cNvPr id="2" name="TextBox 1">
            <a:extLst>
              <a:ext uri="{FF2B5EF4-FFF2-40B4-BE49-F238E27FC236}">
                <a16:creationId xmlns:a16="http://schemas.microsoft.com/office/drawing/2014/main" id="{33D41F54-CC10-A849-1722-33D7B7E4E7CC}"/>
              </a:ext>
            </a:extLst>
          </p:cNvPr>
          <p:cNvSpPr txBox="1"/>
          <p:nvPr/>
        </p:nvSpPr>
        <p:spPr>
          <a:xfrm>
            <a:off x="116285" y="3198093"/>
            <a:ext cx="6635745" cy="1292662"/>
          </a:xfrm>
          <a:prstGeom prst="rect">
            <a:avLst/>
          </a:prstGeom>
          <a:noFill/>
          <a:ln>
            <a:noFill/>
          </a:ln>
        </p:spPr>
        <p:txBody>
          <a:bodyPr wrap="square" rtlCol="0">
            <a:spAutoFit/>
          </a:bodyPr>
          <a:lstStyle/>
          <a:p>
            <a:r>
              <a:rPr lang="en-US" sz="1800" b="1">
                <a:latin typeface="Bahnschrift SemiCondensed" panose="020B0502040204020203" pitchFamily="34" charset="0"/>
              </a:rPr>
              <a:t>Fires in the Ground Domain</a:t>
            </a:r>
          </a:p>
          <a:p>
            <a:pPr algn="just"/>
            <a:r>
              <a:rPr lang="en-US" sz="1200">
                <a:latin typeface="Bahnschrift SemiCondensed" panose="020B0502040204020203" pitchFamily="34" charset="0"/>
              </a:rPr>
              <a:t>Ground domain units are more resilient to the effects of fires than are ships and submarines. Whenever a ground unit is hit by fires, consult the above chart to determine the effect. Note that only missile and artillery units can be destroyed by missile, artillery, and air strikes. Subject to adjudicator discretion, though, ground units can accrue multiple levels of suppression, meaning that a successful strike could have detrimental impacts for multiple days.</a:t>
            </a:r>
          </a:p>
        </p:txBody>
      </p:sp>
      <p:graphicFrame>
        <p:nvGraphicFramePr>
          <p:cNvPr id="4" name="Table 3">
            <a:extLst>
              <a:ext uri="{FF2B5EF4-FFF2-40B4-BE49-F238E27FC236}">
                <a16:creationId xmlns:a16="http://schemas.microsoft.com/office/drawing/2014/main" id="{6169137F-4BB7-6E5F-C4DC-35A50BA496BE}"/>
              </a:ext>
            </a:extLst>
          </p:cNvPr>
          <p:cNvGraphicFramePr>
            <a:graphicFrameLocks noGrp="1"/>
          </p:cNvGraphicFramePr>
          <p:nvPr/>
        </p:nvGraphicFramePr>
        <p:xfrm>
          <a:off x="149744" y="7612203"/>
          <a:ext cx="6573040" cy="1440121"/>
        </p:xfrm>
        <a:graphic>
          <a:graphicData uri="http://schemas.openxmlformats.org/drawingml/2006/table">
            <a:tbl>
              <a:tblPr firstRow="1" bandRow="1">
                <a:tableStyleId>{491BABFE-CBD3-4F15-AA7F-EC3D53D62FD2}</a:tableStyleId>
              </a:tblPr>
              <a:tblGrid>
                <a:gridCol w="1834937">
                  <a:extLst>
                    <a:ext uri="{9D8B030D-6E8A-4147-A177-3AD203B41FA5}">
                      <a16:colId xmlns:a16="http://schemas.microsoft.com/office/drawing/2014/main" val="585824844"/>
                    </a:ext>
                  </a:extLst>
                </a:gridCol>
                <a:gridCol w="4738103">
                  <a:extLst>
                    <a:ext uri="{9D8B030D-6E8A-4147-A177-3AD203B41FA5}">
                      <a16:colId xmlns:a16="http://schemas.microsoft.com/office/drawing/2014/main" val="3775720724"/>
                    </a:ext>
                  </a:extLst>
                </a:gridCol>
              </a:tblGrid>
              <a:tr h="1440121">
                <a:tc>
                  <a:txBody>
                    <a:bodyPr/>
                    <a:lstStyle/>
                    <a:p>
                      <a:r>
                        <a:rPr lang="en-US">
                          <a:solidFill>
                            <a:schemeClr val="tx1"/>
                          </a:solidFill>
                          <a:latin typeface="Bahnschrift SemiBold" panose="020B0502040204020203" pitchFamily="34" charset="0"/>
                        </a:rPr>
                        <a:t>6.C. Ground Movement &amp; Combat Phase</a:t>
                      </a:r>
                    </a:p>
                  </a:txBody>
                  <a:tcPr>
                    <a:solidFill>
                      <a:srgbClr val="A8D08C"/>
                    </a:solidFill>
                  </a:tcPr>
                </a:tc>
                <a:tc>
                  <a:txBody>
                    <a:bodyPr/>
                    <a:lstStyle/>
                    <a:p>
                      <a:r>
                        <a:rPr lang="en-US" sz="1200">
                          <a:solidFill>
                            <a:schemeClr val="tx1"/>
                          </a:solidFill>
                          <a:latin typeface="Bahnschrift SemiBold" panose="020B0502040204020203" pitchFamily="34" charset="0"/>
                        </a:rPr>
                        <a:t>Step 1. Initiative Determination</a:t>
                      </a:r>
                    </a:p>
                    <a:p>
                      <a:r>
                        <a:rPr lang="en-US" sz="1200">
                          <a:solidFill>
                            <a:schemeClr val="tx1"/>
                          </a:solidFill>
                          <a:latin typeface="Bahnschrift SemiBold" panose="020B0502040204020203" pitchFamily="34" charset="0"/>
                        </a:rPr>
                        <a:t>Step 2. By Action Formation:</a:t>
                      </a:r>
                    </a:p>
                    <a:p>
                      <a:r>
                        <a:rPr lang="en-US" sz="1200">
                          <a:solidFill>
                            <a:schemeClr val="tx1"/>
                          </a:solidFill>
                          <a:latin typeface="Bahnschrift SemiBold" panose="020B0502040204020203" pitchFamily="34" charset="0"/>
                        </a:rPr>
                        <a:t>   a. HQ Effects</a:t>
                      </a:r>
                    </a:p>
                    <a:p>
                      <a:r>
                        <a:rPr lang="en-US" sz="1200">
                          <a:solidFill>
                            <a:schemeClr val="tx1"/>
                          </a:solidFill>
                          <a:latin typeface="Bahnschrift SemiBold" panose="020B0502040204020203" pitchFamily="34" charset="0"/>
                        </a:rPr>
                        <a:t>   b. Prep Fires</a:t>
                      </a:r>
                    </a:p>
                    <a:p>
                      <a:r>
                        <a:rPr lang="en-US" sz="1200">
                          <a:solidFill>
                            <a:schemeClr val="tx1"/>
                          </a:solidFill>
                          <a:latin typeface="Bahnschrift SemiBold" panose="020B0502040204020203" pitchFamily="34" charset="0"/>
                        </a:rPr>
                        <a:t>   c. Movement and combat declaration</a:t>
                      </a:r>
                    </a:p>
                    <a:p>
                      <a:r>
                        <a:rPr lang="en-US" sz="1200">
                          <a:solidFill>
                            <a:schemeClr val="tx1"/>
                          </a:solidFill>
                          <a:latin typeface="Bahnschrift SemiBold" panose="020B0502040204020203" pitchFamily="34" charset="0"/>
                        </a:rPr>
                        <a:t>   d. Support fires and defensive fires</a:t>
                      </a:r>
                    </a:p>
                    <a:p>
                      <a:r>
                        <a:rPr lang="en-US" sz="1200">
                          <a:solidFill>
                            <a:schemeClr val="tx1"/>
                          </a:solidFill>
                          <a:latin typeface="Bahnschrift SemiBold" panose="020B0502040204020203" pitchFamily="34" charset="0"/>
                        </a:rPr>
                        <a:t>   e. Adjudicate combat</a:t>
                      </a:r>
                    </a:p>
                  </a:txBody>
                  <a:tcPr>
                    <a:solidFill>
                      <a:srgbClr val="A8D08C"/>
                    </a:solidFill>
                  </a:tcPr>
                </a:tc>
                <a:extLst>
                  <a:ext uri="{0D108BD9-81ED-4DB2-BD59-A6C34878D82A}">
                    <a16:rowId xmlns:a16="http://schemas.microsoft.com/office/drawing/2014/main" val="322140253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D5E373-B713-1357-F8FC-C61A60D652C2}"/>
              </a:ext>
            </a:extLst>
          </p:cNvPr>
          <p:cNvPicPr>
            <a:picLocks noChangeAspect="1"/>
          </p:cNvPicPr>
          <p:nvPr/>
        </p:nvPicPr>
        <p:blipFill>
          <a:blip r:embed="rId2"/>
          <a:stretch>
            <a:fillRect/>
          </a:stretch>
        </p:blipFill>
        <p:spPr>
          <a:xfrm rot="16200000">
            <a:off x="-1335098" y="1089331"/>
            <a:ext cx="9528195" cy="6581144"/>
          </a:xfrm>
          <a:prstGeom prst="rect">
            <a:avLst/>
          </a:prstGeom>
        </p:spPr>
      </p:pic>
    </p:spTree>
    <p:extLst>
      <p:ext uri="{BB962C8B-B14F-4D97-AF65-F5344CB8AC3E}">
        <p14:creationId xmlns:p14="http://schemas.microsoft.com/office/powerpoint/2010/main" val="3391224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56;p17">
            <a:extLst>
              <a:ext uri="{FF2B5EF4-FFF2-40B4-BE49-F238E27FC236}">
                <a16:creationId xmlns:a16="http://schemas.microsoft.com/office/drawing/2014/main" id="{9C80FF97-241A-E83D-028D-5A0E84BB789B}"/>
              </a:ext>
            </a:extLst>
          </p:cNvPr>
          <p:cNvSpPr txBox="1"/>
          <p:nvPr/>
        </p:nvSpPr>
        <p:spPr>
          <a:xfrm>
            <a:off x="0" y="87958"/>
            <a:ext cx="6858000" cy="584775"/>
          </a:xfrm>
          <a:prstGeom prst="rect">
            <a:avLst/>
          </a:prstGeom>
          <a:noFill/>
          <a:ln>
            <a:noFill/>
          </a:ln>
        </p:spPr>
        <p:txBody>
          <a:bodyPr spcFirstLastPara="1" wrap="square" lIns="91425" tIns="45700" rIns="91425" bIns="45700" anchor="t" anchorCtr="0">
            <a:spAutoFit/>
          </a:bodyPr>
          <a:lstStyle/>
          <a:p>
            <a:pPr algn="ctr"/>
            <a:r>
              <a:rPr lang="en-US" sz="3200" b="1">
                <a:solidFill>
                  <a:srgbClr val="FF0000"/>
                </a:solidFill>
                <a:latin typeface="Calibri"/>
                <a:cs typeface="Calibri"/>
                <a:sym typeface="Calibri"/>
              </a:rPr>
              <a:t>Signaling and Messaging</a:t>
            </a:r>
            <a:endParaRPr lang="en-US"/>
          </a:p>
        </p:txBody>
      </p:sp>
      <p:sp>
        <p:nvSpPr>
          <p:cNvPr id="5" name="TextBox 4">
            <a:extLst>
              <a:ext uri="{FF2B5EF4-FFF2-40B4-BE49-F238E27FC236}">
                <a16:creationId xmlns:a16="http://schemas.microsoft.com/office/drawing/2014/main" id="{CE5436E2-D26C-E0E2-A262-0B635D061A4D}"/>
              </a:ext>
            </a:extLst>
          </p:cNvPr>
          <p:cNvSpPr txBox="1"/>
          <p:nvPr/>
        </p:nvSpPr>
        <p:spPr>
          <a:xfrm>
            <a:off x="681365" y="673467"/>
            <a:ext cx="5501359" cy="2954655"/>
          </a:xfrm>
          <a:prstGeom prst="rect">
            <a:avLst/>
          </a:prstGeom>
          <a:noFill/>
        </p:spPr>
        <p:txBody>
          <a:bodyPr wrap="square" lIns="91440" tIns="45720" rIns="91440" bIns="45720" rtlCol="0" anchor="t">
            <a:spAutoFit/>
          </a:bodyPr>
          <a:lstStyle/>
          <a:p>
            <a:r>
              <a:rPr lang="en-US" sz="1800" b="1" dirty="0">
                <a:latin typeface="Bahnschrift SemiCondensed"/>
              </a:rPr>
              <a:t>Nuclear Signaling</a:t>
            </a:r>
          </a:p>
          <a:p>
            <a:r>
              <a:rPr lang="en-US" sz="1200" dirty="0">
                <a:latin typeface="Bahnschrift SemiCondensed"/>
              </a:rPr>
              <a:t>In this phase, you can react to the current operational situation by taking actions to adjust the posture of strategic and tactical nuclear forces and their enablers. To indicate you taking one of the actions listed on the Nuclear Signaling board, simply place one of the provided pieces on the box that describes the desired action. To demonstrate that a particular action is no longer being taken or that conditions have been relaxed, remove a token from the box it is currently in.</a:t>
            </a:r>
          </a:p>
          <a:p>
            <a:endParaRPr lang="en-US" sz="1200">
              <a:latin typeface="Bahnschrift SemiCondensed"/>
            </a:endParaRPr>
          </a:p>
          <a:p>
            <a:r>
              <a:rPr lang="en-US" sz="1200" dirty="0">
                <a:latin typeface="Bahnschrift SemiCondensed"/>
              </a:rPr>
              <a:t>Other actions that you have taken during the previous turn may have had concomitant impacts on the Nuclear Signaling board. The adjudicator may indicate these changes during the turn or may point them out at this time.</a:t>
            </a:r>
          </a:p>
          <a:p>
            <a:endParaRPr lang="en-US" sz="1200">
              <a:latin typeface="Bahnschrift SemiCondensed"/>
            </a:endParaRPr>
          </a:p>
          <a:p>
            <a:r>
              <a:rPr lang="en-US" sz="1200" dirty="0">
                <a:latin typeface="Bahnschrift SemiCondensed"/>
              </a:rPr>
              <a:t>It is not required to take any action during this phase of the game.</a:t>
            </a:r>
            <a:endParaRPr lang="en-US" sz="1200">
              <a:latin typeface="Bahnschrift SemiCondensed" panose="020B0502040204020203" pitchFamily="34" charset="0"/>
            </a:endParaRPr>
          </a:p>
          <a:p>
            <a:endParaRPr lang="en-US" sz="1200">
              <a:latin typeface="Bahnschrift SemiCondensed" panose="020B0502040204020203" pitchFamily="34" charset="0"/>
            </a:endParaRPr>
          </a:p>
          <a:p>
            <a:r>
              <a:rPr lang="en-US" sz="1200" dirty="0">
                <a:latin typeface="Bahnschrift SemiCondensed"/>
              </a:rPr>
              <a:t>Below is an example of a Nuclear Signaling board.</a:t>
            </a:r>
            <a:endParaRPr lang="en-US" sz="1200" dirty="0">
              <a:latin typeface="Bahnschrift SemiCondensed" panose="020B0502040204020203" pitchFamily="34" charset="0"/>
            </a:endParaRPr>
          </a:p>
        </p:txBody>
      </p:sp>
      <p:cxnSp>
        <p:nvCxnSpPr>
          <p:cNvPr id="21" name="Straight Connector 20">
            <a:extLst>
              <a:ext uri="{FF2B5EF4-FFF2-40B4-BE49-F238E27FC236}">
                <a16:creationId xmlns:a16="http://schemas.microsoft.com/office/drawing/2014/main" id="{631DAFBC-F9DF-6AC8-3404-FB5C383BDD14}"/>
              </a:ext>
            </a:extLst>
          </p:cNvPr>
          <p:cNvCxnSpPr>
            <a:cxnSpLocks/>
          </p:cNvCxnSpPr>
          <p:nvPr/>
        </p:nvCxnSpPr>
        <p:spPr>
          <a:xfrm flipH="1">
            <a:off x="800503" y="6809083"/>
            <a:ext cx="5248405"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BDA079EA-2A9F-1F9D-DCCA-93B576177879}"/>
              </a:ext>
            </a:extLst>
          </p:cNvPr>
          <p:cNvSpPr txBox="1"/>
          <p:nvPr/>
        </p:nvSpPr>
        <p:spPr>
          <a:xfrm>
            <a:off x="681364" y="7019272"/>
            <a:ext cx="5501359" cy="1292662"/>
          </a:xfrm>
          <a:prstGeom prst="rect">
            <a:avLst/>
          </a:prstGeom>
          <a:noFill/>
        </p:spPr>
        <p:txBody>
          <a:bodyPr wrap="square" lIns="91440" tIns="45720" rIns="91440" bIns="45720" rtlCol="0" anchor="t">
            <a:spAutoFit/>
          </a:bodyPr>
          <a:lstStyle/>
          <a:p>
            <a:r>
              <a:rPr lang="en-US" sz="1800" b="1" dirty="0">
                <a:latin typeface="Bahnschrift SemiCondensed"/>
              </a:rPr>
              <a:t>Political, Public, and Diplomatic Messaging</a:t>
            </a:r>
          </a:p>
          <a:p>
            <a:r>
              <a:rPr lang="en-US" sz="1200" dirty="0">
                <a:latin typeface="Bahnschrift SemiCondensed"/>
              </a:rPr>
              <a:t>(1) What public messaging would your side be working to convey and why?</a:t>
            </a:r>
          </a:p>
          <a:p>
            <a:endParaRPr lang="en-US" sz="1200" dirty="0">
              <a:latin typeface="Bahnschrift SemiCondensed"/>
            </a:endParaRPr>
          </a:p>
          <a:p>
            <a:r>
              <a:rPr lang="en-US" sz="1200" dirty="0">
                <a:latin typeface="Bahnschrift SemiCondensed"/>
                <a:cs typeface="Calibri"/>
              </a:rPr>
              <a:t>(2) What do you communicate to nations in the region and why?</a:t>
            </a:r>
            <a:endParaRPr lang="en-US" dirty="0"/>
          </a:p>
          <a:p>
            <a:endParaRPr lang="en-US" sz="1200" dirty="0">
              <a:latin typeface="Bahnschrift SemiCondensed"/>
              <a:cs typeface="Calibri"/>
            </a:endParaRPr>
          </a:p>
          <a:p>
            <a:r>
              <a:rPr lang="en-US" sz="1200" dirty="0">
                <a:latin typeface="Bahnschrift SemiCondensed"/>
                <a:cs typeface="Calibri"/>
              </a:rPr>
              <a:t>(3) What is the diplomatic messaging to nations outside of the region and why?</a:t>
            </a:r>
          </a:p>
        </p:txBody>
      </p:sp>
      <p:pic>
        <p:nvPicPr>
          <p:cNvPr id="3" name="Picture 2" descr="A chart of a nuclear war&#10;&#10;Description automatically generated">
            <a:extLst>
              <a:ext uri="{FF2B5EF4-FFF2-40B4-BE49-F238E27FC236}">
                <a16:creationId xmlns:a16="http://schemas.microsoft.com/office/drawing/2014/main" id="{3D063059-682A-A60D-0407-F2EE209A635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09087" y="3636733"/>
            <a:ext cx="5239821" cy="2962162"/>
          </a:xfrm>
          <a:prstGeom prst="rect">
            <a:avLst/>
          </a:prstGeom>
        </p:spPr>
      </p:pic>
    </p:spTree>
    <p:extLst>
      <p:ext uri="{BB962C8B-B14F-4D97-AF65-F5344CB8AC3E}">
        <p14:creationId xmlns:p14="http://schemas.microsoft.com/office/powerpoint/2010/main" val="2683875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56;p17">
            <a:extLst>
              <a:ext uri="{FF2B5EF4-FFF2-40B4-BE49-F238E27FC236}">
                <a16:creationId xmlns:a16="http://schemas.microsoft.com/office/drawing/2014/main" id="{9C80FF97-241A-E83D-028D-5A0E84BB789B}"/>
              </a:ext>
            </a:extLst>
          </p:cNvPr>
          <p:cNvSpPr txBox="1"/>
          <p:nvPr/>
        </p:nvSpPr>
        <p:spPr>
          <a:xfrm>
            <a:off x="0" y="87958"/>
            <a:ext cx="6858000" cy="584775"/>
          </a:xfrm>
          <a:prstGeom prst="rect">
            <a:avLst/>
          </a:prstGeom>
          <a:noFill/>
          <a:ln>
            <a:noFill/>
          </a:ln>
        </p:spPr>
        <p:txBody>
          <a:bodyPr spcFirstLastPara="1" wrap="square" lIns="91425" tIns="45700" rIns="91425" bIns="45700" anchor="t" anchorCtr="0">
            <a:spAutoFit/>
          </a:bodyPr>
          <a:lstStyle/>
          <a:p>
            <a:pPr algn="ctr"/>
            <a:r>
              <a:rPr lang="en-US" sz="3200" b="1">
                <a:solidFill>
                  <a:srgbClr val="FF0000"/>
                </a:solidFill>
                <a:latin typeface="Calibri"/>
                <a:cs typeface="Calibri"/>
                <a:sym typeface="Calibri"/>
              </a:rPr>
              <a:t>Assessment</a:t>
            </a:r>
            <a:endParaRPr lang="en-US"/>
          </a:p>
        </p:txBody>
      </p:sp>
      <p:sp>
        <p:nvSpPr>
          <p:cNvPr id="5" name="TextBox 4">
            <a:extLst>
              <a:ext uri="{FF2B5EF4-FFF2-40B4-BE49-F238E27FC236}">
                <a16:creationId xmlns:a16="http://schemas.microsoft.com/office/drawing/2014/main" id="{CE5436E2-D26C-E0E2-A262-0B635D061A4D}"/>
              </a:ext>
            </a:extLst>
          </p:cNvPr>
          <p:cNvSpPr txBox="1"/>
          <p:nvPr/>
        </p:nvSpPr>
        <p:spPr>
          <a:xfrm>
            <a:off x="675863" y="673467"/>
            <a:ext cx="5499892" cy="4216539"/>
          </a:xfrm>
          <a:prstGeom prst="rect">
            <a:avLst/>
          </a:prstGeom>
          <a:noFill/>
        </p:spPr>
        <p:txBody>
          <a:bodyPr wrap="square" lIns="91440" tIns="45720" rIns="91440" bIns="45720" rtlCol="0" anchor="t">
            <a:spAutoFit/>
          </a:bodyPr>
          <a:lstStyle/>
          <a:p>
            <a:r>
              <a:rPr lang="en-US" sz="1800" b="1" dirty="0">
                <a:latin typeface="Bahnschrift SemiCondensed"/>
              </a:rPr>
              <a:t>Operational Assessment</a:t>
            </a:r>
          </a:p>
          <a:p>
            <a:r>
              <a:rPr lang="en-US" sz="1200" dirty="0">
                <a:latin typeface="Bahnschrift SemiCondensed"/>
              </a:rPr>
              <a:t>(1) How has the operational environment (OE) changed? </a:t>
            </a:r>
          </a:p>
          <a:p>
            <a:endParaRPr lang="en-US" sz="1000" dirty="0">
              <a:latin typeface="Bahnschrift SemiCondensed"/>
            </a:endParaRPr>
          </a:p>
          <a:p>
            <a:r>
              <a:rPr lang="en-US" sz="1200" dirty="0">
                <a:latin typeface="Bahnschrift SemiCondensed"/>
              </a:rPr>
              <a:t>(2) How much discernable progress exists in accomplishing our operational objectives? </a:t>
            </a:r>
          </a:p>
          <a:p>
            <a:endParaRPr lang="en-US" sz="1000" dirty="0">
              <a:latin typeface="Bahnschrift SemiCondensed"/>
            </a:endParaRPr>
          </a:p>
          <a:p>
            <a:r>
              <a:rPr lang="en-US" sz="1200" dirty="0">
                <a:latin typeface="Bahnschrift SemiCondensed"/>
              </a:rPr>
              <a:t>(3) What do we think caused progress and/or lack of progress in achieving our objectives? </a:t>
            </a:r>
          </a:p>
          <a:p>
            <a:endParaRPr lang="en-US" sz="1000" dirty="0">
              <a:latin typeface="Bahnschrift SemiCondensed"/>
            </a:endParaRPr>
          </a:p>
          <a:p>
            <a:r>
              <a:rPr lang="en-US" sz="1200" dirty="0">
                <a:latin typeface="Bahnschrift SemiCondensed"/>
              </a:rPr>
              <a:t>(4) Do the changes in the OE cause a change to operations and/or plans?</a:t>
            </a:r>
          </a:p>
          <a:p>
            <a:endParaRPr lang="en-US" sz="1000" dirty="0">
              <a:latin typeface="Bahnschrift SemiCondensed"/>
            </a:endParaRPr>
          </a:p>
          <a:p>
            <a:r>
              <a:rPr lang="en-US" sz="1800" b="1" dirty="0">
                <a:latin typeface="Bahnschrift SemiCondensed"/>
              </a:rPr>
              <a:t>Actions Taken</a:t>
            </a:r>
          </a:p>
          <a:p>
            <a:r>
              <a:rPr lang="en-US" sz="1200" dirty="0">
                <a:latin typeface="Bahnschrift SemiCondensed"/>
              </a:rPr>
              <a:t>(a) Update, change, add, or remove critical assumptions. </a:t>
            </a:r>
          </a:p>
          <a:p>
            <a:r>
              <a:rPr lang="en-US" sz="1200" dirty="0">
                <a:latin typeface="Bahnschrift SemiCondensed"/>
              </a:rPr>
              <a:t>(b) Transition between phases, stages, parts, or steps of plan(as appropriate). </a:t>
            </a:r>
          </a:p>
          <a:p>
            <a:r>
              <a:rPr lang="en-US" sz="1200" dirty="0">
                <a:latin typeface="Bahnschrift SemiCondensed"/>
              </a:rPr>
              <a:t>(c) Execute branches or sequels of the plan. </a:t>
            </a:r>
          </a:p>
          <a:p>
            <a:r>
              <a:rPr lang="en-US" sz="1200" dirty="0">
                <a:latin typeface="Bahnschrift SemiCondensed"/>
              </a:rPr>
              <a:t>(d) Change resource allocation. </a:t>
            </a:r>
          </a:p>
          <a:p>
            <a:r>
              <a:rPr lang="en-US" sz="1200" dirty="0">
                <a:latin typeface="Bahnschrift SemiCondensed"/>
              </a:rPr>
              <a:t>(e) Adjust operations. </a:t>
            </a:r>
          </a:p>
          <a:p>
            <a:r>
              <a:rPr lang="en-US" sz="1200" dirty="0">
                <a:latin typeface="Bahnschrift SemiCondensed"/>
              </a:rPr>
              <a:t>(f) Adjust orders, objectives, and end states. </a:t>
            </a:r>
          </a:p>
          <a:p>
            <a:r>
              <a:rPr lang="en-US" sz="1200" dirty="0">
                <a:latin typeface="Bahnschrift SemiCondensed"/>
              </a:rPr>
              <a:t>(g) Adjust priorities. </a:t>
            </a:r>
          </a:p>
          <a:p>
            <a:r>
              <a:rPr lang="en-US" sz="1200" dirty="0">
                <a:latin typeface="Bahnschrift SemiCondensed"/>
              </a:rPr>
              <a:t>(h) Change priorities of effort. </a:t>
            </a:r>
          </a:p>
          <a:p>
            <a:r>
              <a:rPr lang="en-US" sz="1200" dirty="0">
                <a:latin typeface="Bahnschrift SemiCondensed"/>
              </a:rPr>
              <a:t>(i) Change command relationships. </a:t>
            </a:r>
          </a:p>
          <a:p>
            <a:r>
              <a:rPr lang="en-US" sz="1200" dirty="0">
                <a:latin typeface="Bahnschrift SemiCondensed"/>
              </a:rPr>
              <a:t>(j) Change task organizations. </a:t>
            </a:r>
          </a:p>
          <a:p>
            <a:r>
              <a:rPr lang="en-US" sz="1200" dirty="0">
                <a:latin typeface="Bahnschrift SemiCondensed"/>
              </a:rPr>
              <a:t>(k) Adjust decision points. </a:t>
            </a:r>
          </a:p>
        </p:txBody>
      </p:sp>
      <p:cxnSp>
        <p:nvCxnSpPr>
          <p:cNvPr id="21" name="Straight Connector 20">
            <a:extLst>
              <a:ext uri="{FF2B5EF4-FFF2-40B4-BE49-F238E27FC236}">
                <a16:creationId xmlns:a16="http://schemas.microsoft.com/office/drawing/2014/main" id="{631DAFBC-F9DF-6AC8-3404-FB5C383BDD14}"/>
              </a:ext>
            </a:extLst>
          </p:cNvPr>
          <p:cNvCxnSpPr>
            <a:cxnSpLocks/>
          </p:cNvCxnSpPr>
          <p:nvPr/>
        </p:nvCxnSpPr>
        <p:spPr>
          <a:xfrm flipH="1">
            <a:off x="675863" y="5198925"/>
            <a:ext cx="5374148"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BDA079EA-2A9F-1F9D-DCCA-93B576177879}"/>
              </a:ext>
            </a:extLst>
          </p:cNvPr>
          <p:cNvSpPr txBox="1"/>
          <p:nvPr/>
        </p:nvSpPr>
        <p:spPr>
          <a:xfrm>
            <a:off x="675863" y="5414061"/>
            <a:ext cx="5499892" cy="2308324"/>
          </a:xfrm>
          <a:prstGeom prst="rect">
            <a:avLst/>
          </a:prstGeom>
          <a:noFill/>
        </p:spPr>
        <p:txBody>
          <a:bodyPr wrap="square" lIns="91440" tIns="45720" rIns="91440" bIns="45720" rtlCol="0" anchor="t">
            <a:spAutoFit/>
          </a:bodyPr>
          <a:lstStyle/>
          <a:p>
            <a:r>
              <a:rPr lang="en-US" sz="1800" b="1" dirty="0">
                <a:latin typeface="Bahnschrift SemiCondensed"/>
              </a:rPr>
              <a:t>Information Environment Assessment</a:t>
            </a:r>
            <a:endParaRPr lang="en-US" sz="1800" dirty="0">
              <a:latin typeface="Bahnschrift SemiCondensed"/>
            </a:endParaRPr>
          </a:p>
          <a:p>
            <a:r>
              <a:rPr lang="en-US" sz="1200" dirty="0">
                <a:latin typeface="Bahnschrift SemiCondensed"/>
              </a:rPr>
              <a:t>(1) What are the two to three key events that have happened this turn that could affect the information environment? What are the possible outcomes?</a:t>
            </a:r>
          </a:p>
          <a:p>
            <a:endParaRPr lang="en-US" sz="1000" dirty="0">
              <a:latin typeface="Bahnschrift SemiCondensed"/>
            </a:endParaRPr>
          </a:p>
          <a:p>
            <a:r>
              <a:rPr lang="en-US" sz="1200" dirty="0">
                <a:latin typeface="Bahnschrift SemiCondensed"/>
              </a:rPr>
              <a:t>(2) Why and how would you leverage or de-emphasize recent events in your messaging and information efforts?</a:t>
            </a:r>
          </a:p>
          <a:p>
            <a:endParaRPr lang="en-US" sz="1000" dirty="0">
              <a:latin typeface="Bahnschrift SemiCondensed"/>
            </a:endParaRPr>
          </a:p>
          <a:p>
            <a:r>
              <a:rPr lang="en-US" sz="1200" dirty="0">
                <a:latin typeface="Bahnschrift SemiCondensed"/>
              </a:rPr>
              <a:t>(3) How have events and outcomes of the turn affected those who most affect the national will / will-to-fight of various actors? </a:t>
            </a:r>
            <a:endParaRPr lang="en-US" sz="1000" dirty="0">
              <a:latin typeface="Bahnschrift SemiCondensed"/>
            </a:endParaRPr>
          </a:p>
          <a:p>
            <a:endParaRPr lang="en-US" sz="1000" dirty="0">
              <a:latin typeface="Bahnschrift SemiCondensed"/>
            </a:endParaRPr>
          </a:p>
          <a:p>
            <a:r>
              <a:rPr lang="en-US" sz="1200" dirty="0">
                <a:latin typeface="Bahnschrift SemiCondensed"/>
                <a:cs typeface="Calibri"/>
              </a:rPr>
              <a:t>(4) Are there any POL/MIL coordination or orchestration efforts prior that could have enhanced this turn?</a:t>
            </a:r>
            <a:endParaRPr lang="en-US" dirty="0"/>
          </a:p>
        </p:txBody>
      </p:sp>
    </p:spTree>
    <p:extLst>
      <p:ext uri="{BB962C8B-B14F-4D97-AF65-F5344CB8AC3E}">
        <p14:creationId xmlns:p14="http://schemas.microsoft.com/office/powerpoint/2010/main" val="395698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56;p17">
            <a:extLst>
              <a:ext uri="{FF2B5EF4-FFF2-40B4-BE49-F238E27FC236}">
                <a16:creationId xmlns:a16="http://schemas.microsoft.com/office/drawing/2014/main" id="{9C80FF97-241A-E83D-028D-5A0E84BB789B}"/>
              </a:ext>
            </a:extLst>
          </p:cNvPr>
          <p:cNvSpPr txBox="1"/>
          <p:nvPr/>
        </p:nvSpPr>
        <p:spPr>
          <a:xfrm>
            <a:off x="0" y="87958"/>
            <a:ext cx="6858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FF0000"/>
                </a:solidFill>
                <a:latin typeface="Calibri"/>
                <a:ea typeface="Calibri"/>
                <a:cs typeface="Calibri"/>
                <a:sym typeface="Calibri"/>
              </a:rPr>
              <a:t>The Operational Wargaming System</a:t>
            </a:r>
            <a:endParaRPr/>
          </a:p>
        </p:txBody>
      </p:sp>
      <p:sp>
        <p:nvSpPr>
          <p:cNvPr id="5" name="TextBox 4">
            <a:extLst>
              <a:ext uri="{FF2B5EF4-FFF2-40B4-BE49-F238E27FC236}">
                <a16:creationId xmlns:a16="http://schemas.microsoft.com/office/drawing/2014/main" id="{CE5436E2-D26C-E0E2-A262-0B635D061A4D}"/>
              </a:ext>
            </a:extLst>
          </p:cNvPr>
          <p:cNvSpPr txBox="1"/>
          <p:nvPr/>
        </p:nvSpPr>
        <p:spPr>
          <a:xfrm>
            <a:off x="675862" y="808822"/>
            <a:ext cx="5499652" cy="4431983"/>
          </a:xfrm>
          <a:prstGeom prst="rect">
            <a:avLst/>
          </a:prstGeom>
          <a:noFill/>
        </p:spPr>
        <p:txBody>
          <a:bodyPr wrap="square" rtlCol="0">
            <a:spAutoFit/>
          </a:bodyPr>
          <a:lstStyle/>
          <a:p>
            <a:r>
              <a:rPr lang="en-US" sz="1800" b="1" dirty="0">
                <a:latin typeface="Bahnschrift SemiCondensed" panose="020B0502040204020203" pitchFamily="34" charset="0"/>
              </a:rPr>
              <a:t>Introduction</a:t>
            </a:r>
          </a:p>
          <a:p>
            <a:r>
              <a:rPr lang="en-US" sz="1200" dirty="0">
                <a:latin typeface="Bahnschrift SemiCondensed" panose="020B0502040204020203" pitchFamily="34" charset="0"/>
              </a:rPr>
              <a:t>The Operational Wargame System (OWS) is a board game series covering contemporary and future conflicts. It is a wargame toolkit to enable scenarios from today through the 2030 timeframe. The design centers on plans and decisions at operational levels of war across all warfighting domains. OWS was developed as a pedagogical tool at Marine Corps University and has become a widely adopted tool throughout the U.S. DoD and amongst allied and partner nations for both educational and analytical purposes. </a:t>
            </a:r>
          </a:p>
          <a:p>
            <a:endParaRPr lang="en-US" sz="1200" dirty="0">
              <a:latin typeface="Bahnschrift SemiCondensed" panose="020B0502040204020203" pitchFamily="34" charset="0"/>
            </a:endParaRPr>
          </a:p>
          <a:p>
            <a:r>
              <a:rPr lang="en-US" sz="1800" b="1" dirty="0">
                <a:latin typeface="Bahnschrift SemiCondensed" panose="020B0502040204020203" pitchFamily="34" charset="0"/>
              </a:rPr>
              <a:t>Components</a:t>
            </a:r>
          </a:p>
          <a:p>
            <a:r>
              <a:rPr lang="en-US" sz="1200" dirty="0">
                <a:latin typeface="Bahnschrift SemiCondensed" panose="020B0502040204020203" pitchFamily="34" charset="0"/>
              </a:rPr>
              <a:t>The core of OWS is the use of multi-sided dice to reflect scalable capabilities, lethality, and combat modifiers. Dice range from four sides (d4) to twenty sides (d20) with each die uniquely colored to match symbols used throughout the game and enable rapid player recognition.</a:t>
            </a:r>
          </a:p>
          <a:p>
            <a:endParaRPr lang="en-US" sz="1200" dirty="0">
              <a:latin typeface="Bahnschrift SemiCondensed" panose="020B0502040204020203" pitchFamily="34" charset="0"/>
            </a:endParaRPr>
          </a:p>
          <a:p>
            <a:r>
              <a:rPr lang="en-US" sz="1800" b="1" dirty="0">
                <a:latin typeface="Bahnschrift SemiCondensed" panose="020B0502040204020203" pitchFamily="34" charset="0"/>
              </a:rPr>
              <a:t>Core Adjudication Technique</a:t>
            </a:r>
          </a:p>
          <a:p>
            <a:r>
              <a:rPr lang="en-US" sz="1200" dirty="0">
                <a:latin typeface="Bahnschrift SemiCondensed" panose="020B0502040204020203" pitchFamily="34" charset="0"/>
              </a:rPr>
              <a:t>OWS uses a universal adjudication method to resolve all outcomes. Active capabilities are indicated using a die symbol, while defensive capabilities or resistances are represented by a red or grey shield with a number; or, in the case of avoiding detection, by either a satellite or radar box symbol. In all cases, a die roll greater than or equal to the defensive capability is a success for the active capability (“meet or beat” the defense or resistance). When a modifier is applied to a capability die it ‘promotes’ or ‘demotes’ the die, increasing or decreasing the size of the die by one step, respectively.</a:t>
            </a:r>
          </a:p>
        </p:txBody>
      </p:sp>
      <p:sp>
        <p:nvSpPr>
          <p:cNvPr id="6" name="TextBox 5">
            <a:extLst>
              <a:ext uri="{FF2B5EF4-FFF2-40B4-BE49-F238E27FC236}">
                <a16:creationId xmlns:a16="http://schemas.microsoft.com/office/drawing/2014/main" id="{3A312501-549F-97CC-E8FF-A5E2922F9559}"/>
              </a:ext>
            </a:extLst>
          </p:cNvPr>
          <p:cNvSpPr txBox="1"/>
          <p:nvPr/>
        </p:nvSpPr>
        <p:spPr>
          <a:xfrm>
            <a:off x="679174" y="8335178"/>
            <a:ext cx="5499652" cy="523220"/>
          </a:xfrm>
          <a:prstGeom prst="rect">
            <a:avLst/>
          </a:prstGeom>
          <a:noFill/>
        </p:spPr>
        <p:txBody>
          <a:bodyPr wrap="square" rtlCol="0">
            <a:spAutoFit/>
          </a:bodyPr>
          <a:lstStyle/>
          <a:p>
            <a:pPr algn="ctr"/>
            <a:r>
              <a:rPr lang="en-US">
                <a:latin typeface="Bahnschrift SemiCondensed" panose="020B0502040204020203" pitchFamily="34" charset="0"/>
              </a:rPr>
              <a:t>Lead Game Designer: Tim Barrick, Wargaming Director, Brute Krulak Center for Innovation &amp; Future Warfare, Marine Corps University</a:t>
            </a:r>
            <a:endParaRPr lang="en-US" sz="1050">
              <a:latin typeface="Bahnschrift SemiCondensed" panose="020B0502040204020203" pitchFamily="34" charset="0"/>
            </a:endParaRPr>
          </a:p>
        </p:txBody>
      </p:sp>
      <p:sp>
        <p:nvSpPr>
          <p:cNvPr id="7" name="TextBox 6">
            <a:extLst>
              <a:ext uri="{FF2B5EF4-FFF2-40B4-BE49-F238E27FC236}">
                <a16:creationId xmlns:a16="http://schemas.microsoft.com/office/drawing/2014/main" id="{E393A6B1-1C6B-6980-776D-A901A073100B}"/>
              </a:ext>
            </a:extLst>
          </p:cNvPr>
          <p:cNvSpPr txBox="1"/>
          <p:nvPr/>
        </p:nvSpPr>
        <p:spPr>
          <a:xfrm>
            <a:off x="679174" y="5616291"/>
            <a:ext cx="5499652" cy="338554"/>
          </a:xfrm>
          <a:prstGeom prst="rect">
            <a:avLst/>
          </a:prstGeom>
          <a:noFill/>
        </p:spPr>
        <p:txBody>
          <a:bodyPr wrap="square" rtlCol="0">
            <a:spAutoFit/>
          </a:bodyPr>
          <a:lstStyle/>
          <a:p>
            <a:pPr algn="ctr"/>
            <a:r>
              <a:rPr lang="en-US" sz="1600" b="1">
                <a:latin typeface="Bahnschrift SemiCondensed" panose="020B0502040204020203" pitchFamily="34" charset="0"/>
              </a:rPr>
              <a:t>National Defense University POCs:</a:t>
            </a:r>
          </a:p>
        </p:txBody>
      </p:sp>
      <p:sp>
        <p:nvSpPr>
          <p:cNvPr id="8" name="TextBox 7">
            <a:extLst>
              <a:ext uri="{FF2B5EF4-FFF2-40B4-BE49-F238E27FC236}">
                <a16:creationId xmlns:a16="http://schemas.microsoft.com/office/drawing/2014/main" id="{A8FFE9B9-F761-B13A-D8E5-6FD373DE7C8A}"/>
              </a:ext>
            </a:extLst>
          </p:cNvPr>
          <p:cNvSpPr txBox="1"/>
          <p:nvPr/>
        </p:nvSpPr>
        <p:spPr>
          <a:xfrm>
            <a:off x="679174" y="6034671"/>
            <a:ext cx="2753138" cy="1754326"/>
          </a:xfrm>
          <a:prstGeom prst="rect">
            <a:avLst/>
          </a:prstGeom>
          <a:noFill/>
        </p:spPr>
        <p:txBody>
          <a:bodyPr wrap="square" numCol="1" rtlCol="0">
            <a:spAutoFit/>
          </a:bodyPr>
          <a:lstStyle/>
          <a:p>
            <a:r>
              <a:rPr lang="en-US" sz="1200">
                <a:latin typeface="Bahnschrift SemiCondensed" panose="020B0502040204020203" pitchFamily="34" charset="0"/>
              </a:rPr>
              <a:t>Mr. Scott Chambers</a:t>
            </a:r>
          </a:p>
          <a:p>
            <a:r>
              <a:rPr lang="en-US" sz="1200">
                <a:latin typeface="Bahnschrift SemiCondensed" panose="020B0502040204020203" pitchFamily="34" charset="0"/>
              </a:rPr>
              <a:t>Wargaming Fellow</a:t>
            </a:r>
          </a:p>
          <a:p>
            <a:r>
              <a:rPr lang="en-US" sz="1200">
                <a:latin typeface="Bahnschrift SemiCondensed" panose="020B0502040204020203" pitchFamily="34" charset="0"/>
              </a:rPr>
              <a:t>Center for Applied Strategic Learning</a:t>
            </a:r>
          </a:p>
          <a:p>
            <a:r>
              <a:rPr lang="en-US" sz="1200">
                <a:latin typeface="Bahnschrift SemiCondensed" panose="020B0502040204020203" pitchFamily="34" charset="0"/>
              </a:rPr>
              <a:t>scott.m.chambers.civ@ndu.edu</a:t>
            </a:r>
          </a:p>
          <a:p>
            <a:endParaRPr lang="en-US" sz="1200">
              <a:latin typeface="Bahnschrift SemiCondensed" panose="020B0502040204020203" pitchFamily="34" charset="0"/>
            </a:endParaRPr>
          </a:p>
          <a:p>
            <a:r>
              <a:rPr lang="en-US" sz="1200">
                <a:latin typeface="Bahnschrift SemiCondensed" panose="020B0502040204020203" pitchFamily="34" charset="0"/>
              </a:rPr>
              <a:t>Mr. Christopher Brinker, PhD</a:t>
            </a:r>
          </a:p>
          <a:p>
            <a:r>
              <a:rPr lang="en-US" sz="1200">
                <a:latin typeface="Bahnschrift SemiCondensed" panose="020B0502040204020203" pitchFamily="34" charset="0"/>
              </a:rPr>
              <a:t>JPME Specialist</a:t>
            </a:r>
          </a:p>
          <a:p>
            <a:r>
              <a:rPr lang="en-US" sz="1200">
                <a:latin typeface="Bahnschrift SemiCondensed" panose="020B0502040204020203" pitchFamily="34" charset="0"/>
              </a:rPr>
              <a:t>Center for Applied Strategic Learning</a:t>
            </a:r>
          </a:p>
          <a:p>
            <a:r>
              <a:rPr lang="en-US" sz="1200">
                <a:latin typeface="Bahnschrift SemiCondensed" panose="020B0502040204020203" pitchFamily="34" charset="0"/>
              </a:rPr>
              <a:t>christopher.d.brinker.ctr@ndu.edu</a:t>
            </a:r>
          </a:p>
        </p:txBody>
      </p:sp>
      <p:sp>
        <p:nvSpPr>
          <p:cNvPr id="3" name="TextBox 2">
            <a:extLst>
              <a:ext uri="{FF2B5EF4-FFF2-40B4-BE49-F238E27FC236}">
                <a16:creationId xmlns:a16="http://schemas.microsoft.com/office/drawing/2014/main" id="{99C0A1E8-6A0F-DAAE-A9AB-16A90AD4DF92}"/>
              </a:ext>
            </a:extLst>
          </p:cNvPr>
          <p:cNvSpPr txBox="1"/>
          <p:nvPr/>
        </p:nvSpPr>
        <p:spPr>
          <a:xfrm>
            <a:off x="3425688" y="6034671"/>
            <a:ext cx="2753138" cy="1754326"/>
          </a:xfrm>
          <a:prstGeom prst="rect">
            <a:avLst/>
          </a:prstGeom>
          <a:noFill/>
        </p:spPr>
        <p:txBody>
          <a:bodyPr wrap="square">
            <a:spAutoFit/>
          </a:bodyPr>
          <a:lstStyle/>
          <a:p>
            <a:r>
              <a:rPr lang="en-US" sz="1200">
                <a:latin typeface="Bahnschrift SemiCondensed" panose="020B0502040204020203" pitchFamily="34" charset="0"/>
              </a:rPr>
              <a:t>Ms. Charlotte Lathrop</a:t>
            </a:r>
          </a:p>
          <a:p>
            <a:r>
              <a:rPr lang="en-US" sz="1200">
                <a:latin typeface="Bahnschrift SemiCondensed" panose="020B0502040204020203" pitchFamily="34" charset="0"/>
              </a:rPr>
              <a:t>Wargaming Assistant</a:t>
            </a:r>
          </a:p>
          <a:p>
            <a:r>
              <a:rPr lang="en-US" sz="1200">
                <a:latin typeface="Bahnschrift SemiCondensed" panose="020B0502040204020203" pitchFamily="34" charset="0"/>
              </a:rPr>
              <a:t>Center for Applied Strategic Learning</a:t>
            </a:r>
          </a:p>
          <a:p>
            <a:r>
              <a:rPr lang="en-US" sz="1200">
                <a:latin typeface="Bahnschrift SemiCondensed" panose="020B0502040204020203" pitchFamily="34" charset="0"/>
              </a:rPr>
              <a:t>charlotte.w.lathrop.civ@ndu.edu</a:t>
            </a:r>
          </a:p>
          <a:p>
            <a:endParaRPr lang="en-US" sz="1200">
              <a:latin typeface="Bahnschrift SemiCondensed" panose="020B0502040204020203" pitchFamily="34" charset="0"/>
            </a:endParaRPr>
          </a:p>
          <a:p>
            <a:r>
              <a:rPr lang="en-US" sz="1200">
                <a:latin typeface="Bahnschrift SemiCondensed" panose="020B0502040204020203" pitchFamily="34" charset="0"/>
              </a:rPr>
              <a:t>Lt. Col. Nicholas Amato</a:t>
            </a:r>
            <a:endParaRPr lang="en-US" sz="1600">
              <a:latin typeface="Bahnschrift SemiCondensed" panose="020B0502040204020203" pitchFamily="34" charset="0"/>
            </a:endParaRPr>
          </a:p>
          <a:p>
            <a:r>
              <a:rPr lang="en-US" sz="1200">
                <a:latin typeface="Bahnschrift SemiCondensed" panose="020B0502040204020203" pitchFamily="34" charset="0"/>
              </a:rPr>
              <a:t>Director, Strategy/Policy Exercises</a:t>
            </a:r>
          </a:p>
          <a:p>
            <a:r>
              <a:rPr lang="en-US" sz="1200">
                <a:latin typeface="Bahnschrift SemiCondensed" panose="020B0502040204020203" pitchFamily="34" charset="0"/>
              </a:rPr>
              <a:t>Center for Applied Strategic Learning</a:t>
            </a:r>
          </a:p>
          <a:p>
            <a:r>
              <a:rPr lang="en-US" sz="1200">
                <a:latin typeface="Bahnschrift SemiCondensed" panose="020B0502040204020203" pitchFamily="34" charset="0"/>
              </a:rPr>
              <a:t>ncholas.j.amato.mil@ndu.edu</a:t>
            </a:r>
          </a:p>
        </p:txBody>
      </p:sp>
      <p:cxnSp>
        <p:nvCxnSpPr>
          <p:cNvPr id="13" name="Straight Connector 12">
            <a:extLst>
              <a:ext uri="{FF2B5EF4-FFF2-40B4-BE49-F238E27FC236}">
                <a16:creationId xmlns:a16="http://schemas.microsoft.com/office/drawing/2014/main" id="{E36F3892-28F4-7BC0-0F81-94092BEB08F5}"/>
              </a:ext>
            </a:extLst>
          </p:cNvPr>
          <p:cNvCxnSpPr>
            <a:cxnSpLocks/>
          </p:cNvCxnSpPr>
          <p:nvPr/>
        </p:nvCxnSpPr>
        <p:spPr>
          <a:xfrm flipH="1">
            <a:off x="804797" y="8063936"/>
            <a:ext cx="5248405"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631DAFBC-F9DF-6AC8-3404-FB5C383BDD14}"/>
              </a:ext>
            </a:extLst>
          </p:cNvPr>
          <p:cNvCxnSpPr>
            <a:cxnSpLocks/>
          </p:cNvCxnSpPr>
          <p:nvPr/>
        </p:nvCxnSpPr>
        <p:spPr>
          <a:xfrm flipH="1">
            <a:off x="804797" y="5410506"/>
            <a:ext cx="5248405"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566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6B99A07C-7A51-C2BA-7401-BE52801EB2CF}"/>
              </a:ext>
            </a:extLst>
          </p:cNvPr>
          <p:cNvPicPr>
            <a:picLocks noChangeAspect="1"/>
          </p:cNvPicPr>
          <p:nvPr/>
        </p:nvPicPr>
        <p:blipFill>
          <a:blip r:embed="rId2"/>
          <a:stretch>
            <a:fillRect/>
          </a:stretch>
        </p:blipFill>
        <p:spPr>
          <a:xfrm rot="16200000">
            <a:off x="389420" y="159426"/>
            <a:ext cx="4153516" cy="4076505"/>
          </a:xfrm>
          <a:prstGeom prst="rect">
            <a:avLst/>
          </a:prstGeom>
        </p:spPr>
      </p:pic>
      <p:pic>
        <p:nvPicPr>
          <p:cNvPr id="3" name="Picture 2">
            <a:extLst>
              <a:ext uri="{FF2B5EF4-FFF2-40B4-BE49-F238E27FC236}">
                <a16:creationId xmlns:a16="http://schemas.microsoft.com/office/drawing/2014/main" id="{66A04BFD-7A2C-3CF3-85A6-DECA19E9FE1F}"/>
              </a:ext>
            </a:extLst>
          </p:cNvPr>
          <p:cNvPicPr>
            <a:picLocks noChangeAspect="1"/>
          </p:cNvPicPr>
          <p:nvPr/>
        </p:nvPicPr>
        <p:blipFill>
          <a:blip r:embed="rId3"/>
          <a:stretch>
            <a:fillRect/>
          </a:stretch>
        </p:blipFill>
        <p:spPr>
          <a:xfrm rot="16200000">
            <a:off x="980431" y="3355904"/>
            <a:ext cx="4869563" cy="6706629"/>
          </a:xfrm>
          <a:prstGeom prst="rect">
            <a:avLst/>
          </a:prstGeom>
        </p:spPr>
      </p:pic>
      <p:pic>
        <p:nvPicPr>
          <p:cNvPr id="4" name="Graphic 3">
            <a:extLst>
              <a:ext uri="{FF2B5EF4-FFF2-40B4-BE49-F238E27FC236}">
                <a16:creationId xmlns:a16="http://schemas.microsoft.com/office/drawing/2014/main" id="{620890A3-0D8B-A870-19B9-153D1B52FA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4694270" y="3154592"/>
            <a:ext cx="1380630" cy="859059"/>
          </a:xfrm>
          <a:prstGeom prst="rect">
            <a:avLst/>
          </a:prstGeom>
        </p:spPr>
      </p:pic>
      <p:sp>
        <p:nvSpPr>
          <p:cNvPr id="6" name="TextBox 5">
            <a:extLst>
              <a:ext uri="{FF2B5EF4-FFF2-40B4-BE49-F238E27FC236}">
                <a16:creationId xmlns:a16="http://schemas.microsoft.com/office/drawing/2014/main" id="{C59DC27B-A41A-041C-456E-524371065437}"/>
              </a:ext>
            </a:extLst>
          </p:cNvPr>
          <p:cNvSpPr txBox="1"/>
          <p:nvPr/>
        </p:nvSpPr>
        <p:spPr>
          <a:xfrm rot="16200000">
            <a:off x="3635921" y="1397460"/>
            <a:ext cx="4153517" cy="1600438"/>
          </a:xfrm>
          <a:prstGeom prst="rect">
            <a:avLst/>
          </a:prstGeom>
          <a:noFill/>
        </p:spPr>
        <p:txBody>
          <a:bodyPr wrap="square">
            <a:spAutoFit/>
          </a:bodyPr>
          <a:lstStyle/>
          <a:p>
            <a:r>
              <a:rPr lang="en-US" sz="1400" dirty="0">
                <a:latin typeface="Bahnschrift SemiCondensed" panose="020B0502040204020203" pitchFamily="34" charset="0"/>
              </a:rPr>
              <a:t>	           When a modifier is applied to a 	      	           capability die it ‘promotes’ or 	        	          ‘demotes’ the die, increasing or 	      	           decreasing the size of the die by one step, respectively. </a:t>
            </a:r>
            <a:r>
              <a:rPr lang="en-US" dirty="0">
                <a:latin typeface="Bahnschrift SemiCondensed" panose="020B0502040204020203" pitchFamily="34" charset="0"/>
              </a:rPr>
              <a:t>Promotion and demotion are often indicated on tokens by green ‘up’ and red ‘down’ arrows, respectively.</a:t>
            </a:r>
            <a:endParaRPr lang="en-US" dirty="0"/>
          </a:p>
        </p:txBody>
      </p:sp>
    </p:spTree>
    <p:extLst>
      <p:ext uri="{BB962C8B-B14F-4D97-AF65-F5344CB8AC3E}">
        <p14:creationId xmlns:p14="http://schemas.microsoft.com/office/powerpoint/2010/main" val="1011073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game&#10;&#10;Description automatically generated">
            <a:extLst>
              <a:ext uri="{FF2B5EF4-FFF2-40B4-BE49-F238E27FC236}">
                <a16:creationId xmlns:a16="http://schemas.microsoft.com/office/drawing/2014/main" id="{13AB2E81-93CF-60EE-A48B-A445FBC1BB7A}"/>
              </a:ext>
            </a:extLst>
          </p:cNvPr>
          <p:cNvPicPr>
            <a:picLocks noChangeAspect="1"/>
          </p:cNvPicPr>
          <p:nvPr/>
        </p:nvPicPr>
        <p:blipFill>
          <a:blip r:embed="rId2"/>
          <a:stretch>
            <a:fillRect/>
          </a:stretch>
        </p:blipFill>
        <p:spPr>
          <a:xfrm>
            <a:off x="2129276" y="797612"/>
            <a:ext cx="1285875" cy="2571750"/>
          </a:xfrm>
          <a:prstGeom prst="rect">
            <a:avLst/>
          </a:prstGeom>
        </p:spPr>
      </p:pic>
      <p:pic>
        <p:nvPicPr>
          <p:cNvPr id="5" name="Picture 4" descr="A screenshot of a game&#10;&#10;Description automatically generated">
            <a:extLst>
              <a:ext uri="{FF2B5EF4-FFF2-40B4-BE49-F238E27FC236}">
                <a16:creationId xmlns:a16="http://schemas.microsoft.com/office/drawing/2014/main" id="{E726A71E-E8B6-3895-EA15-3D547C850FF2}"/>
              </a:ext>
            </a:extLst>
          </p:cNvPr>
          <p:cNvPicPr>
            <a:picLocks noChangeAspect="1"/>
          </p:cNvPicPr>
          <p:nvPr/>
        </p:nvPicPr>
        <p:blipFill>
          <a:blip r:embed="rId3"/>
          <a:stretch>
            <a:fillRect/>
          </a:stretch>
        </p:blipFill>
        <p:spPr>
          <a:xfrm>
            <a:off x="3416096" y="837377"/>
            <a:ext cx="1251136" cy="2502272"/>
          </a:xfrm>
          <a:prstGeom prst="rect">
            <a:avLst/>
          </a:prstGeom>
        </p:spPr>
      </p:pic>
      <p:sp>
        <p:nvSpPr>
          <p:cNvPr id="57" name="TextBox 56">
            <a:extLst>
              <a:ext uri="{FF2B5EF4-FFF2-40B4-BE49-F238E27FC236}">
                <a16:creationId xmlns:a16="http://schemas.microsoft.com/office/drawing/2014/main" id="{278EC6D0-6ACE-9967-020C-0D4CAD074251}"/>
              </a:ext>
            </a:extLst>
          </p:cNvPr>
          <p:cNvSpPr txBox="1"/>
          <p:nvPr/>
        </p:nvSpPr>
        <p:spPr>
          <a:xfrm>
            <a:off x="153029" y="1283774"/>
            <a:ext cx="962375" cy="477054"/>
          </a:xfrm>
          <a:prstGeom prst="rect">
            <a:avLst/>
          </a:prstGeom>
          <a:noFill/>
        </p:spPr>
        <p:txBody>
          <a:bodyPr wrap="square" rtlCol="0">
            <a:spAutoFit/>
          </a:bodyPr>
          <a:lstStyle/>
          <a:p>
            <a:pPr>
              <a:lnSpc>
                <a:spcPts val="1500"/>
              </a:lnSpc>
            </a:pPr>
            <a:r>
              <a:rPr lang="en-US" sz="1600" b="1">
                <a:latin typeface="Bahnschrift SemiCondensed" panose="020B0502040204020203" pitchFamily="34" charset="0"/>
              </a:rPr>
              <a:t>Theater Detection</a:t>
            </a:r>
          </a:p>
        </p:txBody>
      </p:sp>
      <p:sp>
        <p:nvSpPr>
          <p:cNvPr id="58" name="TextBox 57">
            <a:extLst>
              <a:ext uri="{FF2B5EF4-FFF2-40B4-BE49-F238E27FC236}">
                <a16:creationId xmlns:a16="http://schemas.microsoft.com/office/drawing/2014/main" id="{FBE428FC-4AEB-CFB6-E514-221482A61ECE}"/>
              </a:ext>
            </a:extLst>
          </p:cNvPr>
          <p:cNvSpPr txBox="1"/>
          <p:nvPr/>
        </p:nvSpPr>
        <p:spPr>
          <a:xfrm>
            <a:off x="1253233" y="1283774"/>
            <a:ext cx="957800" cy="477054"/>
          </a:xfrm>
          <a:prstGeom prst="rect">
            <a:avLst/>
          </a:prstGeom>
          <a:noFill/>
        </p:spPr>
        <p:txBody>
          <a:bodyPr wrap="square" rtlCol="0">
            <a:spAutoFit/>
          </a:bodyPr>
          <a:lstStyle/>
          <a:p>
            <a:pPr>
              <a:lnSpc>
                <a:spcPts val="1500"/>
              </a:lnSpc>
            </a:pPr>
            <a:r>
              <a:rPr lang="en-US" sz="1600" b="1">
                <a:latin typeface="Bahnschrift SemiCondensed" panose="020B0502040204020203" pitchFamily="34" charset="0"/>
              </a:rPr>
              <a:t>Local</a:t>
            </a:r>
            <a:endParaRPr lang="en-US" b="1">
              <a:latin typeface="Bahnschrift SemiCondensed" panose="020B0502040204020203" pitchFamily="34" charset="0"/>
            </a:endParaRPr>
          </a:p>
          <a:p>
            <a:pPr>
              <a:lnSpc>
                <a:spcPts val="1500"/>
              </a:lnSpc>
            </a:pPr>
            <a:r>
              <a:rPr lang="en-US" sz="1600" b="1">
                <a:latin typeface="Bahnschrift SemiCondensed" panose="020B0502040204020203" pitchFamily="34" charset="0"/>
              </a:rPr>
              <a:t>Detection</a:t>
            </a:r>
          </a:p>
        </p:txBody>
      </p:sp>
      <p:sp>
        <p:nvSpPr>
          <p:cNvPr id="59" name="TextBox 58">
            <a:extLst>
              <a:ext uri="{FF2B5EF4-FFF2-40B4-BE49-F238E27FC236}">
                <a16:creationId xmlns:a16="http://schemas.microsoft.com/office/drawing/2014/main" id="{C2F928F6-5F37-CC52-C299-69FEACB0464E}"/>
              </a:ext>
            </a:extLst>
          </p:cNvPr>
          <p:cNvSpPr txBox="1"/>
          <p:nvPr/>
        </p:nvSpPr>
        <p:spPr>
          <a:xfrm>
            <a:off x="672852" y="3667835"/>
            <a:ext cx="1379925" cy="1015663"/>
          </a:xfrm>
          <a:prstGeom prst="rect">
            <a:avLst/>
          </a:prstGeom>
          <a:noFill/>
        </p:spPr>
        <p:txBody>
          <a:bodyPr wrap="square" rtlCol="0">
            <a:spAutoFit/>
          </a:bodyPr>
          <a:lstStyle/>
          <a:p>
            <a:r>
              <a:rPr lang="en-US" sz="1600" b="1">
                <a:latin typeface="Bahnschrift SemiCondensed" panose="020B0502040204020203" pitchFamily="34" charset="0"/>
              </a:rPr>
              <a:t>Innate Defense</a:t>
            </a:r>
          </a:p>
          <a:p>
            <a:r>
              <a:rPr lang="en-US" sz="1100">
                <a:latin typeface="Bahnschrift SemiCondensed" panose="020B0502040204020203" pitchFamily="34" charset="0"/>
              </a:rPr>
              <a:t>A red shield and repeating loop</a:t>
            </a:r>
          </a:p>
          <a:p>
            <a:r>
              <a:rPr lang="en-US" sz="1100">
                <a:latin typeface="Bahnschrift SemiCondensed" panose="020B0502040204020203" pitchFamily="34" charset="0"/>
              </a:rPr>
              <a:t>indicates a persistent ability</a:t>
            </a:r>
          </a:p>
        </p:txBody>
      </p:sp>
      <p:sp>
        <p:nvSpPr>
          <p:cNvPr id="60" name="TextBox 59">
            <a:extLst>
              <a:ext uri="{FF2B5EF4-FFF2-40B4-BE49-F238E27FC236}">
                <a16:creationId xmlns:a16="http://schemas.microsoft.com/office/drawing/2014/main" id="{276ED48E-B9F3-9230-734A-A7B5ABCADD83}"/>
              </a:ext>
            </a:extLst>
          </p:cNvPr>
          <p:cNvSpPr txBox="1"/>
          <p:nvPr/>
        </p:nvSpPr>
        <p:spPr>
          <a:xfrm>
            <a:off x="679962" y="4691646"/>
            <a:ext cx="1431435" cy="1154162"/>
          </a:xfrm>
          <a:prstGeom prst="rect">
            <a:avLst/>
          </a:prstGeom>
          <a:noFill/>
        </p:spPr>
        <p:txBody>
          <a:bodyPr wrap="square" rtlCol="0">
            <a:spAutoFit/>
          </a:bodyPr>
          <a:lstStyle/>
          <a:p>
            <a:pPr>
              <a:lnSpc>
                <a:spcPts val="1500"/>
              </a:lnSpc>
            </a:pPr>
            <a:r>
              <a:rPr lang="en-US" sz="1600" b="1">
                <a:latin typeface="Bahnschrift SemiCondensed" panose="020B0502040204020203" pitchFamily="34" charset="0"/>
              </a:rPr>
              <a:t>Expendable Defenses</a:t>
            </a:r>
          </a:p>
          <a:p>
            <a:r>
              <a:rPr lang="en-US" sz="1100">
                <a:latin typeface="Bahnschrift SemiCondensed" panose="020B0502040204020203" pitchFamily="34" charset="0"/>
              </a:rPr>
              <a:t>Each gray shield, without a loop indicates a salvo, expended upon use</a:t>
            </a:r>
          </a:p>
        </p:txBody>
      </p:sp>
      <p:sp>
        <p:nvSpPr>
          <p:cNvPr id="69" name="TextBox 68">
            <a:extLst>
              <a:ext uri="{FF2B5EF4-FFF2-40B4-BE49-F238E27FC236}">
                <a16:creationId xmlns:a16="http://schemas.microsoft.com/office/drawing/2014/main" id="{F652F767-D41A-77F8-CB91-F308EE568714}"/>
              </a:ext>
            </a:extLst>
          </p:cNvPr>
          <p:cNvSpPr txBox="1"/>
          <p:nvPr/>
        </p:nvSpPr>
        <p:spPr>
          <a:xfrm>
            <a:off x="4784670" y="1009083"/>
            <a:ext cx="1924294" cy="1092607"/>
          </a:xfrm>
          <a:prstGeom prst="rect">
            <a:avLst/>
          </a:prstGeom>
          <a:noFill/>
        </p:spPr>
        <p:txBody>
          <a:bodyPr wrap="square" rtlCol="0">
            <a:spAutoFit/>
          </a:bodyPr>
          <a:lstStyle/>
          <a:p>
            <a:r>
              <a:rPr lang="en-US" sz="1600" b="1" dirty="0">
                <a:latin typeface="Bahnschrift SemiCondensed" panose="020B0502040204020203" pitchFamily="34" charset="0"/>
              </a:rPr>
              <a:t>Mission Steps</a:t>
            </a:r>
          </a:p>
          <a:p>
            <a:endParaRPr lang="en-US" sz="1600" b="1" dirty="0">
              <a:latin typeface="Bahnschrift SemiCondensed" panose="020B0502040204020203" pitchFamily="34" charset="0"/>
            </a:endParaRPr>
          </a:p>
          <a:p>
            <a:r>
              <a:rPr lang="en-US" sz="1100" dirty="0">
                <a:latin typeface="Bahnschrift SemiCondensed" panose="020B0502040204020203" pitchFamily="34" charset="0"/>
              </a:rPr>
              <a:t>As a ship is hit, these boxes are crossed out. If no boxes remain, a ship is ‘mission killed’</a:t>
            </a:r>
          </a:p>
        </p:txBody>
      </p:sp>
      <p:sp>
        <p:nvSpPr>
          <p:cNvPr id="70" name="TextBox 69">
            <a:extLst>
              <a:ext uri="{FF2B5EF4-FFF2-40B4-BE49-F238E27FC236}">
                <a16:creationId xmlns:a16="http://schemas.microsoft.com/office/drawing/2014/main" id="{DB626911-4871-D72A-D02F-C1C36995CCFC}"/>
              </a:ext>
            </a:extLst>
          </p:cNvPr>
          <p:cNvSpPr txBox="1"/>
          <p:nvPr/>
        </p:nvSpPr>
        <p:spPr>
          <a:xfrm>
            <a:off x="4805061" y="2631122"/>
            <a:ext cx="1913003" cy="846386"/>
          </a:xfrm>
          <a:prstGeom prst="rect">
            <a:avLst/>
          </a:prstGeom>
          <a:noFill/>
        </p:spPr>
        <p:txBody>
          <a:bodyPr wrap="square" rtlCol="0">
            <a:spAutoFit/>
          </a:bodyPr>
          <a:lstStyle/>
          <a:p>
            <a:r>
              <a:rPr lang="en-US" sz="1600" b="1">
                <a:latin typeface="Bahnschrift SemiCondensed" panose="020B0502040204020203" pitchFamily="34" charset="0"/>
              </a:rPr>
              <a:t>Special Mission Steps</a:t>
            </a:r>
          </a:p>
          <a:p>
            <a:r>
              <a:rPr lang="en-US" sz="1100">
                <a:latin typeface="Bahnschrift SemiCondensed" panose="020B0502040204020203" pitchFamily="34" charset="0"/>
              </a:rPr>
              <a:t>Ability to embark troops or aircraft is indicated by the above silhouettes</a:t>
            </a:r>
          </a:p>
        </p:txBody>
      </p:sp>
      <p:sp>
        <p:nvSpPr>
          <p:cNvPr id="71" name="TextBox 70">
            <a:extLst>
              <a:ext uri="{FF2B5EF4-FFF2-40B4-BE49-F238E27FC236}">
                <a16:creationId xmlns:a16="http://schemas.microsoft.com/office/drawing/2014/main" id="{76965633-0F33-4D75-C1DE-3EABAC484268}"/>
              </a:ext>
            </a:extLst>
          </p:cNvPr>
          <p:cNvSpPr txBox="1"/>
          <p:nvPr/>
        </p:nvSpPr>
        <p:spPr>
          <a:xfrm>
            <a:off x="4356805" y="3656821"/>
            <a:ext cx="2429234" cy="677108"/>
          </a:xfrm>
          <a:prstGeom prst="rect">
            <a:avLst/>
          </a:prstGeom>
          <a:noFill/>
        </p:spPr>
        <p:txBody>
          <a:bodyPr wrap="square" rtlCol="0">
            <a:spAutoFit/>
          </a:bodyPr>
          <a:lstStyle/>
          <a:p>
            <a:r>
              <a:rPr lang="en-US" sz="1600" b="1">
                <a:latin typeface="Bahnschrift SemiCondensed" panose="020B0502040204020203" pitchFamily="34" charset="0"/>
              </a:rPr>
              <a:t>Target Silhouettes</a:t>
            </a:r>
          </a:p>
          <a:p>
            <a:r>
              <a:rPr lang="en-US" sz="1100">
                <a:latin typeface="Bahnschrift SemiCondensed" panose="020B0502040204020203" pitchFamily="34" charset="0"/>
              </a:rPr>
              <a:t>Arranged in rows, indicate domains that can be attacked, number indicates range</a:t>
            </a:r>
          </a:p>
        </p:txBody>
      </p:sp>
      <p:sp>
        <p:nvSpPr>
          <p:cNvPr id="73" name="TextBox 72">
            <a:extLst>
              <a:ext uri="{FF2B5EF4-FFF2-40B4-BE49-F238E27FC236}">
                <a16:creationId xmlns:a16="http://schemas.microsoft.com/office/drawing/2014/main" id="{63735C46-3569-6E51-EDB2-EC99E220987C}"/>
              </a:ext>
            </a:extLst>
          </p:cNvPr>
          <p:cNvSpPr txBox="1"/>
          <p:nvPr/>
        </p:nvSpPr>
        <p:spPr>
          <a:xfrm>
            <a:off x="4568595" y="4628329"/>
            <a:ext cx="488186" cy="307777"/>
          </a:xfrm>
          <a:prstGeom prst="rect">
            <a:avLst/>
          </a:prstGeom>
          <a:noFill/>
        </p:spPr>
        <p:txBody>
          <a:bodyPr wrap="square">
            <a:spAutoFit/>
          </a:bodyPr>
          <a:lstStyle/>
          <a:p>
            <a:pPr algn="ctr"/>
            <a:r>
              <a:rPr lang="en-US" sz="1400">
                <a:latin typeface="Bahnschrift SemiCondensed" panose="020B0502040204020203" pitchFamily="34" charset="0"/>
              </a:rPr>
              <a:t>Air</a:t>
            </a:r>
            <a:endParaRPr lang="en-US"/>
          </a:p>
        </p:txBody>
      </p:sp>
      <p:sp>
        <p:nvSpPr>
          <p:cNvPr id="74" name="TextBox 73">
            <a:extLst>
              <a:ext uri="{FF2B5EF4-FFF2-40B4-BE49-F238E27FC236}">
                <a16:creationId xmlns:a16="http://schemas.microsoft.com/office/drawing/2014/main" id="{FB7F7EB9-0210-5012-62EF-740A0DDD4102}"/>
              </a:ext>
            </a:extLst>
          </p:cNvPr>
          <p:cNvSpPr txBox="1"/>
          <p:nvPr/>
        </p:nvSpPr>
        <p:spPr>
          <a:xfrm>
            <a:off x="5448358" y="4621075"/>
            <a:ext cx="742403" cy="307777"/>
          </a:xfrm>
          <a:prstGeom prst="rect">
            <a:avLst/>
          </a:prstGeom>
          <a:noFill/>
        </p:spPr>
        <p:txBody>
          <a:bodyPr wrap="square">
            <a:spAutoFit/>
          </a:bodyPr>
          <a:lstStyle/>
          <a:p>
            <a:pPr algn="ctr"/>
            <a:r>
              <a:rPr lang="en-US" sz="1400">
                <a:latin typeface="Bahnschrift SemiCondensed" panose="020B0502040204020203" pitchFamily="34" charset="0"/>
              </a:rPr>
              <a:t>Ground</a:t>
            </a:r>
            <a:endParaRPr lang="en-US"/>
          </a:p>
        </p:txBody>
      </p:sp>
      <p:grpSp>
        <p:nvGrpSpPr>
          <p:cNvPr id="22" name="Group 21">
            <a:extLst>
              <a:ext uri="{FF2B5EF4-FFF2-40B4-BE49-F238E27FC236}">
                <a16:creationId xmlns:a16="http://schemas.microsoft.com/office/drawing/2014/main" id="{EBF2FBDB-5B8B-9D3D-5562-C0BACA8EC17B}"/>
              </a:ext>
            </a:extLst>
          </p:cNvPr>
          <p:cNvGrpSpPr/>
          <p:nvPr/>
        </p:nvGrpSpPr>
        <p:grpSpPr>
          <a:xfrm>
            <a:off x="4365118" y="5473953"/>
            <a:ext cx="2379795" cy="1097071"/>
            <a:chOff x="7369776" y="5054903"/>
            <a:chExt cx="2379795" cy="1097071"/>
          </a:xfrm>
        </p:grpSpPr>
        <p:pic>
          <p:nvPicPr>
            <p:cNvPr id="48" name="Graphic 47">
              <a:extLst>
                <a:ext uri="{FF2B5EF4-FFF2-40B4-BE49-F238E27FC236}">
                  <a16:creationId xmlns:a16="http://schemas.microsoft.com/office/drawing/2014/main" id="{5A284C25-0DCE-78B1-A2EF-9167362CE6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4071" y="5753835"/>
              <a:ext cx="366581" cy="366581"/>
            </a:xfrm>
            <a:prstGeom prst="rect">
              <a:avLst/>
            </a:prstGeom>
          </p:spPr>
        </p:pic>
        <p:pic>
          <p:nvPicPr>
            <p:cNvPr id="50" name="Graphic 49">
              <a:extLst>
                <a:ext uri="{FF2B5EF4-FFF2-40B4-BE49-F238E27FC236}">
                  <a16:creationId xmlns:a16="http://schemas.microsoft.com/office/drawing/2014/main" id="{EA5FF7B4-EE13-5701-89BB-3A5F910E95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6341" y="5774183"/>
              <a:ext cx="410636" cy="347461"/>
            </a:xfrm>
            <a:prstGeom prst="rect">
              <a:avLst/>
            </a:prstGeom>
          </p:spPr>
        </p:pic>
        <p:pic>
          <p:nvPicPr>
            <p:cNvPr id="52" name="Graphic 51">
              <a:extLst>
                <a:ext uri="{FF2B5EF4-FFF2-40B4-BE49-F238E27FC236}">
                  <a16:creationId xmlns:a16="http://schemas.microsoft.com/office/drawing/2014/main" id="{1578828A-0D2E-CFA8-2E3D-CAC8FF8DC7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18717" y="5708296"/>
              <a:ext cx="332758" cy="443678"/>
            </a:xfrm>
            <a:prstGeom prst="rect">
              <a:avLst/>
            </a:prstGeom>
          </p:spPr>
        </p:pic>
        <p:pic>
          <p:nvPicPr>
            <p:cNvPr id="54" name="Graphic 53">
              <a:extLst>
                <a:ext uri="{FF2B5EF4-FFF2-40B4-BE49-F238E27FC236}">
                  <a16:creationId xmlns:a16="http://schemas.microsoft.com/office/drawing/2014/main" id="{3F4DC0A4-8CDD-3B09-4B7C-438CD807A6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45494" y="5778309"/>
              <a:ext cx="332759" cy="317633"/>
            </a:xfrm>
            <a:prstGeom prst="rect">
              <a:avLst/>
            </a:prstGeom>
          </p:spPr>
        </p:pic>
        <p:sp>
          <p:nvSpPr>
            <p:cNvPr id="77" name="TextBox 76">
              <a:extLst>
                <a:ext uri="{FF2B5EF4-FFF2-40B4-BE49-F238E27FC236}">
                  <a16:creationId xmlns:a16="http://schemas.microsoft.com/office/drawing/2014/main" id="{ED5C1116-FBF1-4516-C24E-940BF34E5753}"/>
                </a:ext>
              </a:extLst>
            </p:cNvPr>
            <p:cNvSpPr txBox="1"/>
            <p:nvPr/>
          </p:nvSpPr>
          <p:spPr>
            <a:xfrm>
              <a:off x="7369776" y="5054903"/>
              <a:ext cx="2379795" cy="677108"/>
            </a:xfrm>
            <a:prstGeom prst="rect">
              <a:avLst/>
            </a:prstGeom>
            <a:noFill/>
          </p:spPr>
          <p:txBody>
            <a:bodyPr wrap="square" rtlCol="0">
              <a:spAutoFit/>
            </a:bodyPr>
            <a:lstStyle/>
            <a:p>
              <a:r>
                <a:rPr lang="en-US" sz="1600" b="1">
                  <a:latin typeface="Bahnschrift SemiCondensed" panose="020B0502040204020203" pitchFamily="34" charset="0"/>
                </a:rPr>
                <a:t>Salvo Dice</a:t>
              </a:r>
            </a:p>
            <a:p>
              <a:r>
                <a:rPr lang="en-US" sz="1100">
                  <a:latin typeface="Bahnschrift SemiCondensed" panose="020B0502040204020203" pitchFamily="34" charset="0"/>
                </a:rPr>
                <a:t>Indicates number of salvos that can be launched, by domain and capability</a:t>
              </a:r>
            </a:p>
          </p:txBody>
        </p:sp>
      </p:grpSp>
      <p:sp>
        <p:nvSpPr>
          <p:cNvPr id="78" name="TextBox 77">
            <a:extLst>
              <a:ext uri="{FF2B5EF4-FFF2-40B4-BE49-F238E27FC236}">
                <a16:creationId xmlns:a16="http://schemas.microsoft.com/office/drawing/2014/main" id="{89387A0A-5333-834D-F510-DEC648D3EF21}"/>
              </a:ext>
            </a:extLst>
          </p:cNvPr>
          <p:cNvSpPr txBox="1"/>
          <p:nvPr/>
        </p:nvSpPr>
        <p:spPr>
          <a:xfrm>
            <a:off x="2064375" y="3218158"/>
            <a:ext cx="2682561" cy="338554"/>
          </a:xfrm>
          <a:prstGeom prst="rect">
            <a:avLst/>
          </a:prstGeom>
          <a:noFill/>
        </p:spPr>
        <p:txBody>
          <a:bodyPr wrap="square" rtlCol="0">
            <a:spAutoFit/>
          </a:bodyPr>
          <a:lstStyle/>
          <a:p>
            <a:pPr algn="ctr"/>
            <a:r>
              <a:rPr lang="en-US" sz="1600" b="1">
                <a:latin typeface="Bahnschrift SemiCondensed" panose="020B0502040204020203" pitchFamily="34" charset="0"/>
              </a:rPr>
              <a:t>High Signature, Surface Ships </a:t>
            </a:r>
          </a:p>
        </p:txBody>
      </p:sp>
      <p:sp>
        <p:nvSpPr>
          <p:cNvPr id="92" name="TextBox 91">
            <a:extLst>
              <a:ext uri="{FF2B5EF4-FFF2-40B4-BE49-F238E27FC236}">
                <a16:creationId xmlns:a16="http://schemas.microsoft.com/office/drawing/2014/main" id="{67942200-225F-BF87-2E71-6B24B8CBDEB2}"/>
              </a:ext>
            </a:extLst>
          </p:cNvPr>
          <p:cNvSpPr txBox="1"/>
          <p:nvPr/>
        </p:nvSpPr>
        <p:spPr>
          <a:xfrm>
            <a:off x="497917" y="175612"/>
            <a:ext cx="5833610" cy="584775"/>
          </a:xfrm>
          <a:prstGeom prst="rect">
            <a:avLst/>
          </a:prstGeom>
          <a:noFill/>
        </p:spPr>
        <p:txBody>
          <a:bodyPr wrap="square" rtlCol="0">
            <a:spAutoFit/>
          </a:bodyPr>
          <a:lstStyle/>
          <a:p>
            <a:pPr algn="ctr"/>
            <a:r>
              <a:rPr lang="en-US" sz="3200">
                <a:latin typeface="Bahnschrift SemiCondensed" panose="020B0502040204020203" pitchFamily="34" charset="0"/>
              </a:rPr>
              <a:t>Naval Counters</a:t>
            </a:r>
          </a:p>
        </p:txBody>
      </p:sp>
      <p:pic>
        <p:nvPicPr>
          <p:cNvPr id="98" name="Graphic 97">
            <a:extLst>
              <a:ext uri="{FF2B5EF4-FFF2-40B4-BE49-F238E27FC236}">
                <a16:creationId xmlns:a16="http://schemas.microsoft.com/office/drawing/2014/main" id="{1F8D2F1F-0C6F-14FB-C1B1-EEA3545768F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9607" y="3853742"/>
            <a:ext cx="500035" cy="545493"/>
          </a:xfrm>
          <a:prstGeom prst="rect">
            <a:avLst/>
          </a:prstGeom>
        </p:spPr>
      </p:pic>
      <p:pic>
        <p:nvPicPr>
          <p:cNvPr id="100" name="Graphic 99">
            <a:extLst>
              <a:ext uri="{FF2B5EF4-FFF2-40B4-BE49-F238E27FC236}">
                <a16:creationId xmlns:a16="http://schemas.microsoft.com/office/drawing/2014/main" id="{4FF5A37A-FB2D-FE8B-46B0-4BD10D663F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5642" y="4683568"/>
            <a:ext cx="462039" cy="541701"/>
          </a:xfrm>
          <a:prstGeom prst="rect">
            <a:avLst/>
          </a:prstGeom>
        </p:spPr>
      </p:pic>
      <p:grpSp>
        <p:nvGrpSpPr>
          <p:cNvPr id="2" name="Group 1">
            <a:extLst>
              <a:ext uri="{FF2B5EF4-FFF2-40B4-BE49-F238E27FC236}">
                <a16:creationId xmlns:a16="http://schemas.microsoft.com/office/drawing/2014/main" id="{8AB7E85B-9578-6A7A-6343-3F3C50793704}"/>
              </a:ext>
            </a:extLst>
          </p:cNvPr>
          <p:cNvGrpSpPr/>
          <p:nvPr/>
        </p:nvGrpSpPr>
        <p:grpSpPr>
          <a:xfrm>
            <a:off x="4431130" y="6608987"/>
            <a:ext cx="2155844" cy="507831"/>
            <a:chOff x="2735141" y="5667901"/>
            <a:chExt cx="2155844" cy="507831"/>
          </a:xfrm>
        </p:grpSpPr>
        <p:sp>
          <p:nvSpPr>
            <p:cNvPr id="81" name="TextBox 80">
              <a:extLst>
                <a:ext uri="{FF2B5EF4-FFF2-40B4-BE49-F238E27FC236}">
                  <a16:creationId xmlns:a16="http://schemas.microsoft.com/office/drawing/2014/main" id="{311FB876-D51E-D186-6D87-A52DEBE4BAEE}"/>
                </a:ext>
              </a:extLst>
            </p:cNvPr>
            <p:cNvSpPr txBox="1"/>
            <p:nvPr/>
          </p:nvSpPr>
          <p:spPr>
            <a:xfrm>
              <a:off x="3111480" y="5667901"/>
              <a:ext cx="1779505" cy="507831"/>
            </a:xfrm>
            <a:prstGeom prst="rect">
              <a:avLst/>
            </a:prstGeom>
            <a:noFill/>
          </p:spPr>
          <p:txBody>
            <a:bodyPr wrap="square" rtlCol="0">
              <a:spAutoFit/>
            </a:bodyPr>
            <a:lstStyle/>
            <a:p>
              <a:r>
                <a:rPr lang="en-US" sz="1600" b="1">
                  <a:latin typeface="Bahnschrift SemiCondensed" panose="020B0502040204020203" pitchFamily="34" charset="0"/>
                </a:rPr>
                <a:t>Repeating Loop</a:t>
              </a:r>
            </a:p>
            <a:p>
              <a:r>
                <a:rPr lang="en-US" sz="1100">
                  <a:latin typeface="Bahnschrift SemiCondensed" panose="020B0502040204020203" pitchFamily="34" charset="0"/>
                </a:rPr>
                <a:t>Indicates inexhaustible salvo</a:t>
              </a:r>
            </a:p>
          </p:txBody>
        </p:sp>
        <p:pic>
          <p:nvPicPr>
            <p:cNvPr id="86" name="Graphic 85">
              <a:extLst>
                <a:ext uri="{FF2B5EF4-FFF2-40B4-BE49-F238E27FC236}">
                  <a16:creationId xmlns:a16="http://schemas.microsoft.com/office/drawing/2014/main" id="{43DA73E6-EF01-A907-CD8C-AA80784249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35141" y="5752275"/>
              <a:ext cx="410636" cy="347461"/>
            </a:xfrm>
            <a:prstGeom prst="rect">
              <a:avLst/>
            </a:prstGeom>
          </p:spPr>
        </p:pic>
        <p:sp>
          <p:nvSpPr>
            <p:cNvPr id="108" name="Graphic 106">
              <a:extLst>
                <a:ext uri="{FF2B5EF4-FFF2-40B4-BE49-F238E27FC236}">
                  <a16:creationId xmlns:a16="http://schemas.microsoft.com/office/drawing/2014/main" id="{02C3D84F-C36F-7751-7C49-9662036D49DE}"/>
                </a:ext>
              </a:extLst>
            </p:cNvPr>
            <p:cNvSpPr/>
            <p:nvPr/>
          </p:nvSpPr>
          <p:spPr>
            <a:xfrm>
              <a:off x="3026086" y="5735172"/>
              <a:ext cx="116910" cy="120376"/>
            </a:xfrm>
            <a:custGeom>
              <a:avLst/>
              <a:gdLst>
                <a:gd name="connsiteX0" fmla="*/ 75064 w 176134"/>
                <a:gd name="connsiteY0" fmla="*/ -129 h 187852"/>
                <a:gd name="connsiteX1" fmla="*/ 75207 w 176134"/>
                <a:gd name="connsiteY1" fmla="*/ 12375 h 187852"/>
                <a:gd name="connsiteX2" fmla="*/ -248 w 176134"/>
                <a:gd name="connsiteY2" fmla="*/ 99549 h 187852"/>
                <a:gd name="connsiteX3" fmla="*/ 87854 w 176134"/>
                <a:gd name="connsiteY3" fmla="*/ 187723 h 187852"/>
                <a:gd name="connsiteX4" fmla="*/ 175886 w 176134"/>
                <a:gd name="connsiteY4" fmla="*/ 99549 h 187852"/>
                <a:gd name="connsiteX5" fmla="*/ 158023 w 176134"/>
                <a:gd name="connsiteY5" fmla="*/ 81686 h 187852"/>
                <a:gd name="connsiteX6" fmla="*/ 140016 w 176134"/>
                <a:gd name="connsiteY6" fmla="*/ 99478 h 187852"/>
                <a:gd name="connsiteX7" fmla="*/ 140016 w 176134"/>
                <a:gd name="connsiteY7" fmla="*/ 99549 h 187852"/>
                <a:gd name="connsiteX8" fmla="*/ 87854 w 176134"/>
                <a:gd name="connsiteY8" fmla="*/ 151853 h 187852"/>
                <a:gd name="connsiteX9" fmla="*/ 35621 w 176134"/>
                <a:gd name="connsiteY9" fmla="*/ 99549 h 187852"/>
                <a:gd name="connsiteX10" fmla="*/ 75564 w 176134"/>
                <a:gd name="connsiteY10" fmla="*/ 48745 h 187852"/>
                <a:gd name="connsiteX11" fmla="*/ 75707 w 176134"/>
                <a:gd name="connsiteY11" fmla="*/ 62393 h 187852"/>
                <a:gd name="connsiteX12" fmla="*/ 138159 w 176134"/>
                <a:gd name="connsiteY12" fmla="*/ 30739 h 18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6134" h="187852">
                  <a:moveTo>
                    <a:pt x="75064" y="-129"/>
                  </a:moveTo>
                  <a:lnTo>
                    <a:pt x="75207" y="12375"/>
                  </a:lnTo>
                  <a:cubicBezTo>
                    <a:pt x="32693" y="18520"/>
                    <a:pt x="-248" y="55391"/>
                    <a:pt x="-248" y="99549"/>
                  </a:cubicBezTo>
                  <a:cubicBezTo>
                    <a:pt x="-248" y="147994"/>
                    <a:pt x="39409" y="187723"/>
                    <a:pt x="87854" y="187723"/>
                  </a:cubicBezTo>
                  <a:cubicBezTo>
                    <a:pt x="136229" y="187723"/>
                    <a:pt x="175886" y="147994"/>
                    <a:pt x="175886" y="99549"/>
                  </a:cubicBezTo>
                  <a:cubicBezTo>
                    <a:pt x="175886" y="89688"/>
                    <a:pt x="167883" y="81686"/>
                    <a:pt x="158023" y="81686"/>
                  </a:cubicBezTo>
                  <a:cubicBezTo>
                    <a:pt x="148090" y="81615"/>
                    <a:pt x="140087" y="89617"/>
                    <a:pt x="140016" y="99478"/>
                  </a:cubicBezTo>
                  <a:cubicBezTo>
                    <a:pt x="140016" y="99478"/>
                    <a:pt x="140016" y="99549"/>
                    <a:pt x="140016" y="99549"/>
                  </a:cubicBezTo>
                  <a:cubicBezTo>
                    <a:pt x="140016" y="128631"/>
                    <a:pt x="116865" y="151853"/>
                    <a:pt x="87854" y="151853"/>
                  </a:cubicBezTo>
                  <a:cubicBezTo>
                    <a:pt x="58773" y="151853"/>
                    <a:pt x="35621" y="128631"/>
                    <a:pt x="35621" y="99549"/>
                  </a:cubicBezTo>
                  <a:cubicBezTo>
                    <a:pt x="35621" y="74684"/>
                    <a:pt x="52485" y="54176"/>
                    <a:pt x="75564" y="48745"/>
                  </a:cubicBezTo>
                  <a:lnTo>
                    <a:pt x="75707" y="62393"/>
                  </a:lnTo>
                  <a:lnTo>
                    <a:pt x="138159" y="30739"/>
                  </a:lnTo>
                  <a:close/>
                </a:path>
              </a:pathLst>
            </a:custGeom>
            <a:solidFill>
              <a:srgbClr val="FFFFFF"/>
            </a:solidFill>
            <a:ln w="6841" cap="rnd">
              <a:solidFill>
                <a:srgbClr val="000000"/>
              </a:solidFill>
              <a:prstDash val="solid"/>
              <a:miter/>
            </a:ln>
          </p:spPr>
          <p:txBody>
            <a:bodyPr rtlCol="0" anchor="ctr"/>
            <a:lstStyle/>
            <a:p>
              <a:endParaRPr lang="en-US"/>
            </a:p>
          </p:txBody>
        </p:sp>
      </p:grpSp>
      <p:sp>
        <p:nvSpPr>
          <p:cNvPr id="109" name="Graphic 67">
            <a:extLst>
              <a:ext uri="{FF2B5EF4-FFF2-40B4-BE49-F238E27FC236}">
                <a16:creationId xmlns:a16="http://schemas.microsoft.com/office/drawing/2014/main" id="{EDC416E3-6478-4906-E39E-313C8B248779}"/>
              </a:ext>
            </a:extLst>
          </p:cNvPr>
          <p:cNvSpPr/>
          <p:nvPr/>
        </p:nvSpPr>
        <p:spPr>
          <a:xfrm>
            <a:off x="6163957" y="1111170"/>
            <a:ext cx="350681" cy="357298"/>
          </a:xfrm>
          <a:custGeom>
            <a:avLst/>
            <a:gdLst>
              <a:gd name="connsiteX0" fmla="*/ 498152 w 498403"/>
              <a:gd name="connsiteY0" fmla="*/ -32 h 507807"/>
              <a:gd name="connsiteX1" fmla="*/ 498152 w 498403"/>
              <a:gd name="connsiteY1" fmla="*/ 75732 h 507807"/>
              <a:gd name="connsiteX2" fmla="*/ 498152 w 498403"/>
              <a:gd name="connsiteY2" fmla="*/ 432011 h 507807"/>
              <a:gd name="connsiteX3" fmla="*/ 498152 w 498403"/>
              <a:gd name="connsiteY3" fmla="*/ 507775 h 507807"/>
              <a:gd name="connsiteX4" fmla="*/ -251 w 498403"/>
              <a:gd name="connsiteY4" fmla="*/ 507775 h 507807"/>
              <a:gd name="connsiteX5" fmla="*/ -251 w 498403"/>
              <a:gd name="connsiteY5" fmla="*/ 432011 h 507807"/>
              <a:gd name="connsiteX6" fmla="*/ -251 w 498403"/>
              <a:gd name="connsiteY6" fmla="*/ 75732 h 507807"/>
              <a:gd name="connsiteX7" fmla="*/ -251 w 498403"/>
              <a:gd name="connsiteY7" fmla="*/ -32 h 50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403" h="507807">
                <a:moveTo>
                  <a:pt x="498152" y="-32"/>
                </a:moveTo>
                <a:cubicBezTo>
                  <a:pt x="498152" y="-32"/>
                  <a:pt x="498152" y="33888"/>
                  <a:pt x="498152" y="75732"/>
                </a:cubicBezTo>
                <a:lnTo>
                  <a:pt x="498152" y="432011"/>
                </a:lnTo>
                <a:cubicBezTo>
                  <a:pt x="498152" y="473854"/>
                  <a:pt x="498152" y="507775"/>
                  <a:pt x="498152" y="507775"/>
                </a:cubicBezTo>
                <a:lnTo>
                  <a:pt x="-251" y="507775"/>
                </a:lnTo>
                <a:cubicBezTo>
                  <a:pt x="-251" y="507775"/>
                  <a:pt x="-251" y="473855"/>
                  <a:pt x="-251" y="432011"/>
                </a:cubicBezTo>
                <a:lnTo>
                  <a:pt x="-251" y="75732"/>
                </a:lnTo>
                <a:cubicBezTo>
                  <a:pt x="-251" y="33888"/>
                  <a:pt x="-251" y="-32"/>
                  <a:pt x="-251" y="-32"/>
                </a:cubicBezTo>
                <a:close/>
              </a:path>
            </a:pathLst>
          </a:custGeom>
          <a:solidFill>
            <a:srgbClr val="F9F9F9"/>
          </a:solidFill>
          <a:ln w="6584" cap="flat">
            <a:solidFill>
              <a:srgbClr val="000000"/>
            </a:solidFill>
            <a:prstDash val="solid"/>
            <a:miter/>
          </a:ln>
        </p:spPr>
        <p:txBody>
          <a:bodyPr rtlCol="0" anchor="ctr"/>
          <a:lstStyle/>
          <a:p>
            <a:endParaRPr lang="en-US"/>
          </a:p>
        </p:txBody>
      </p:sp>
      <p:grpSp>
        <p:nvGrpSpPr>
          <p:cNvPr id="110" name="Graphic 61">
            <a:extLst>
              <a:ext uri="{FF2B5EF4-FFF2-40B4-BE49-F238E27FC236}">
                <a16:creationId xmlns:a16="http://schemas.microsoft.com/office/drawing/2014/main" id="{2A0A272C-9F80-09E5-2E09-5BD9D842F0C1}"/>
              </a:ext>
            </a:extLst>
          </p:cNvPr>
          <p:cNvGrpSpPr/>
          <p:nvPr/>
        </p:nvGrpSpPr>
        <p:grpSpPr>
          <a:xfrm>
            <a:off x="4866811" y="2110618"/>
            <a:ext cx="509899" cy="519520"/>
            <a:chOff x="4871723" y="2727306"/>
            <a:chExt cx="509899" cy="519520"/>
          </a:xfrm>
        </p:grpSpPr>
        <p:sp>
          <p:nvSpPr>
            <p:cNvPr id="111" name="Freeform: Shape 110">
              <a:extLst>
                <a:ext uri="{FF2B5EF4-FFF2-40B4-BE49-F238E27FC236}">
                  <a16:creationId xmlns:a16="http://schemas.microsoft.com/office/drawing/2014/main" id="{9662DC33-CF05-6DA9-E37C-0B2B2FE34EA4}"/>
                </a:ext>
              </a:extLst>
            </p:cNvPr>
            <p:cNvSpPr/>
            <p:nvPr/>
          </p:nvSpPr>
          <p:spPr>
            <a:xfrm>
              <a:off x="4871723" y="2727306"/>
              <a:ext cx="509899" cy="519520"/>
            </a:xfrm>
            <a:custGeom>
              <a:avLst/>
              <a:gdLst>
                <a:gd name="connsiteX0" fmla="*/ 509649 w 509899"/>
                <a:gd name="connsiteY0" fmla="*/ -46 h 519520"/>
                <a:gd name="connsiteX1" fmla="*/ 509649 w 509899"/>
                <a:gd name="connsiteY1" fmla="*/ 77466 h 519520"/>
                <a:gd name="connsiteX2" fmla="*/ 509649 w 509899"/>
                <a:gd name="connsiteY2" fmla="*/ 441963 h 519520"/>
                <a:gd name="connsiteX3" fmla="*/ 509649 w 509899"/>
                <a:gd name="connsiteY3" fmla="*/ 519475 h 519520"/>
                <a:gd name="connsiteX4" fmla="*/ -250 w 509899"/>
                <a:gd name="connsiteY4" fmla="*/ 519475 h 519520"/>
                <a:gd name="connsiteX5" fmla="*/ -250 w 509899"/>
                <a:gd name="connsiteY5" fmla="*/ 441963 h 519520"/>
                <a:gd name="connsiteX6" fmla="*/ -250 w 509899"/>
                <a:gd name="connsiteY6" fmla="*/ 77466 h 519520"/>
                <a:gd name="connsiteX7" fmla="*/ -250 w 509899"/>
                <a:gd name="connsiteY7" fmla="*/ -46 h 51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899" h="519520">
                  <a:moveTo>
                    <a:pt x="509649" y="-46"/>
                  </a:moveTo>
                  <a:cubicBezTo>
                    <a:pt x="509649" y="-46"/>
                    <a:pt x="509649" y="34657"/>
                    <a:pt x="509649" y="77466"/>
                  </a:cubicBezTo>
                  <a:lnTo>
                    <a:pt x="509649" y="441963"/>
                  </a:lnTo>
                  <a:cubicBezTo>
                    <a:pt x="509649" y="484771"/>
                    <a:pt x="509649" y="519475"/>
                    <a:pt x="509649" y="519475"/>
                  </a:cubicBezTo>
                  <a:lnTo>
                    <a:pt x="-250" y="519475"/>
                  </a:lnTo>
                  <a:cubicBezTo>
                    <a:pt x="-250" y="519475"/>
                    <a:pt x="-250" y="484772"/>
                    <a:pt x="-250" y="441963"/>
                  </a:cubicBezTo>
                  <a:lnTo>
                    <a:pt x="-250" y="77466"/>
                  </a:lnTo>
                  <a:cubicBezTo>
                    <a:pt x="-250" y="34657"/>
                    <a:pt x="-250" y="-46"/>
                    <a:pt x="-250" y="-46"/>
                  </a:cubicBezTo>
                  <a:close/>
                </a:path>
              </a:pathLst>
            </a:custGeom>
            <a:solidFill>
              <a:srgbClr val="F9F9F9"/>
            </a:solidFill>
            <a:ln w="6709" cap="flat">
              <a:solidFill>
                <a:srgbClr val="000000"/>
              </a:soli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39807BE-853C-3881-2122-06F3FC5832BE}"/>
                </a:ext>
              </a:extLst>
            </p:cNvPr>
            <p:cNvSpPr/>
            <p:nvPr/>
          </p:nvSpPr>
          <p:spPr>
            <a:xfrm>
              <a:off x="4958734" y="2732742"/>
              <a:ext cx="346433" cy="504567"/>
            </a:xfrm>
            <a:custGeom>
              <a:avLst/>
              <a:gdLst>
                <a:gd name="connsiteX0" fmla="*/ 119952 w 346433"/>
                <a:gd name="connsiteY0" fmla="*/ 501331 h 504567"/>
                <a:gd name="connsiteX1" fmla="*/ 100834 w 346433"/>
                <a:gd name="connsiteY1" fmla="*/ 502942 h 504567"/>
                <a:gd name="connsiteX2" fmla="*/ 76772 w 346433"/>
                <a:gd name="connsiteY2" fmla="*/ 496088 h 504567"/>
                <a:gd name="connsiteX3" fmla="*/ 52814 w 346433"/>
                <a:gd name="connsiteY3" fmla="*/ 489235 h 504567"/>
                <a:gd name="connsiteX4" fmla="*/ 49592 w 346433"/>
                <a:gd name="connsiteY4" fmla="*/ 472821 h 504567"/>
                <a:gd name="connsiteX5" fmla="*/ 46478 w 346433"/>
                <a:gd name="connsiteY5" fmla="*/ 456396 h 504567"/>
                <a:gd name="connsiteX6" fmla="*/ 56791 w 346433"/>
                <a:gd name="connsiteY6" fmla="*/ 456396 h 504567"/>
                <a:gd name="connsiteX7" fmla="*/ 67104 w 346433"/>
                <a:gd name="connsiteY7" fmla="*/ 456396 h 504567"/>
                <a:gd name="connsiteX8" fmla="*/ 86439 w 346433"/>
                <a:gd name="connsiteY8" fmla="*/ 437147 h 504567"/>
                <a:gd name="connsiteX9" fmla="*/ 105666 w 346433"/>
                <a:gd name="connsiteY9" fmla="*/ 417897 h 504567"/>
                <a:gd name="connsiteX10" fmla="*/ 105666 w 346433"/>
                <a:gd name="connsiteY10" fmla="*/ 408283 h 504567"/>
                <a:gd name="connsiteX11" fmla="*/ 105666 w 346433"/>
                <a:gd name="connsiteY11" fmla="*/ 398658 h 504567"/>
                <a:gd name="connsiteX12" fmla="*/ 88803 w 346433"/>
                <a:gd name="connsiteY12" fmla="*/ 398615 h 504567"/>
                <a:gd name="connsiteX13" fmla="*/ 71936 w 346433"/>
                <a:gd name="connsiteY13" fmla="*/ 398582 h 504567"/>
                <a:gd name="connsiteX14" fmla="*/ 35843 w 346433"/>
                <a:gd name="connsiteY14" fmla="*/ 388560 h 504567"/>
                <a:gd name="connsiteX15" fmla="*/ -250 w 346433"/>
                <a:gd name="connsiteY15" fmla="*/ 378538 h 504567"/>
                <a:gd name="connsiteX16" fmla="*/ -250 w 346433"/>
                <a:gd name="connsiteY16" fmla="*/ 350426 h 504567"/>
                <a:gd name="connsiteX17" fmla="*/ -250 w 346433"/>
                <a:gd name="connsiteY17" fmla="*/ 322303 h 504567"/>
                <a:gd name="connsiteX18" fmla="*/ 51847 w 346433"/>
                <a:gd name="connsiteY18" fmla="*/ 283846 h 504567"/>
                <a:gd name="connsiteX19" fmla="*/ 103948 w 346433"/>
                <a:gd name="connsiteY19" fmla="*/ 245390 h 504567"/>
                <a:gd name="connsiteX20" fmla="*/ 114366 w 346433"/>
                <a:gd name="connsiteY20" fmla="*/ 196448 h 504567"/>
                <a:gd name="connsiteX21" fmla="*/ 124896 w 346433"/>
                <a:gd name="connsiteY21" fmla="*/ 147518 h 504567"/>
                <a:gd name="connsiteX22" fmla="*/ 124896 w 346433"/>
                <a:gd name="connsiteY22" fmla="*/ 133554 h 504567"/>
                <a:gd name="connsiteX23" fmla="*/ 124896 w 346433"/>
                <a:gd name="connsiteY23" fmla="*/ 119599 h 504567"/>
                <a:gd name="connsiteX24" fmla="*/ 133596 w 346433"/>
                <a:gd name="connsiteY24" fmla="*/ 119599 h 504567"/>
                <a:gd name="connsiteX25" fmla="*/ 142297 w 346433"/>
                <a:gd name="connsiteY25" fmla="*/ 119599 h 504567"/>
                <a:gd name="connsiteX26" fmla="*/ 148742 w 346433"/>
                <a:gd name="connsiteY26" fmla="*/ 73419 h 504567"/>
                <a:gd name="connsiteX27" fmla="*/ 155082 w 346433"/>
                <a:gd name="connsiteY27" fmla="*/ 27250 h 504567"/>
                <a:gd name="connsiteX28" fmla="*/ 163458 w 346433"/>
                <a:gd name="connsiteY28" fmla="*/ 13596 h 504567"/>
                <a:gd name="connsiteX29" fmla="*/ 171945 w 346433"/>
                <a:gd name="connsiteY29" fmla="*/ -46 h 504567"/>
                <a:gd name="connsiteX30" fmla="*/ 182042 w 346433"/>
                <a:gd name="connsiteY30" fmla="*/ 26712 h 504567"/>
                <a:gd name="connsiteX31" fmla="*/ 192247 w 346433"/>
                <a:gd name="connsiteY31" fmla="*/ 53482 h 504567"/>
                <a:gd name="connsiteX32" fmla="*/ 192247 w 346433"/>
                <a:gd name="connsiteY32" fmla="*/ 77254 h 504567"/>
                <a:gd name="connsiteX33" fmla="*/ 192247 w 346433"/>
                <a:gd name="connsiteY33" fmla="*/ 101026 h 504567"/>
                <a:gd name="connsiteX34" fmla="*/ 205783 w 346433"/>
                <a:gd name="connsiteY34" fmla="*/ 122339 h 504567"/>
                <a:gd name="connsiteX35" fmla="*/ 219319 w 346433"/>
                <a:gd name="connsiteY35" fmla="*/ 143651 h 504567"/>
                <a:gd name="connsiteX36" fmla="*/ 225977 w 346433"/>
                <a:gd name="connsiteY36" fmla="*/ 194461 h 504567"/>
                <a:gd name="connsiteX37" fmla="*/ 232638 w 346433"/>
                <a:gd name="connsiteY37" fmla="*/ 245271 h 504567"/>
                <a:gd name="connsiteX38" fmla="*/ 289463 w 346433"/>
                <a:gd name="connsiteY38" fmla="*/ 283846 h 504567"/>
                <a:gd name="connsiteX39" fmla="*/ 346183 w 346433"/>
                <a:gd name="connsiteY39" fmla="*/ 322410 h 504567"/>
                <a:gd name="connsiteX40" fmla="*/ 346183 w 346433"/>
                <a:gd name="connsiteY40" fmla="*/ 350243 h 504567"/>
                <a:gd name="connsiteX41" fmla="*/ 346183 w 346433"/>
                <a:gd name="connsiteY41" fmla="*/ 378065 h 504567"/>
                <a:gd name="connsiteX42" fmla="*/ 293331 w 346433"/>
                <a:gd name="connsiteY42" fmla="*/ 389903 h 504567"/>
                <a:gd name="connsiteX43" fmla="*/ 240372 w 346433"/>
                <a:gd name="connsiteY43" fmla="*/ 401752 h 504567"/>
                <a:gd name="connsiteX44" fmla="*/ 240372 w 346433"/>
                <a:gd name="connsiteY44" fmla="*/ 414374 h 504567"/>
                <a:gd name="connsiteX45" fmla="*/ 240372 w 346433"/>
                <a:gd name="connsiteY45" fmla="*/ 426985 h 504567"/>
                <a:gd name="connsiteX46" fmla="*/ 269269 w 346433"/>
                <a:gd name="connsiteY46" fmla="*/ 448329 h 504567"/>
                <a:gd name="connsiteX47" fmla="*/ 298059 w 346433"/>
                <a:gd name="connsiteY47" fmla="*/ 469674 h 504567"/>
                <a:gd name="connsiteX48" fmla="*/ 298059 w 346433"/>
                <a:gd name="connsiteY48" fmla="*/ 477043 h 504567"/>
                <a:gd name="connsiteX49" fmla="*/ 298059 w 346433"/>
                <a:gd name="connsiteY49" fmla="*/ 484401 h 504567"/>
                <a:gd name="connsiteX50" fmla="*/ 262070 w 346433"/>
                <a:gd name="connsiteY50" fmla="*/ 494423 h 504567"/>
                <a:gd name="connsiteX51" fmla="*/ 225977 w 346433"/>
                <a:gd name="connsiteY51" fmla="*/ 504446 h 504567"/>
                <a:gd name="connsiteX52" fmla="*/ 213946 w 346433"/>
                <a:gd name="connsiteY52" fmla="*/ 504478 h 504567"/>
                <a:gd name="connsiteX53" fmla="*/ 201915 w 346433"/>
                <a:gd name="connsiteY53" fmla="*/ 504521 h 504567"/>
                <a:gd name="connsiteX54" fmla="*/ 201915 w 346433"/>
                <a:gd name="connsiteY54" fmla="*/ 474465 h 504567"/>
                <a:gd name="connsiteX55" fmla="*/ 201915 w 346433"/>
                <a:gd name="connsiteY55" fmla="*/ 444419 h 504567"/>
                <a:gd name="connsiteX56" fmla="*/ 189562 w 346433"/>
                <a:gd name="connsiteY56" fmla="*/ 454667 h 504567"/>
                <a:gd name="connsiteX57" fmla="*/ 177210 w 346433"/>
                <a:gd name="connsiteY57" fmla="*/ 464926 h 504567"/>
                <a:gd name="connsiteX58" fmla="*/ 163028 w 346433"/>
                <a:gd name="connsiteY58" fmla="*/ 456117 h 504567"/>
                <a:gd name="connsiteX59" fmla="*/ 148958 w 346433"/>
                <a:gd name="connsiteY59" fmla="*/ 447309 h 504567"/>
                <a:gd name="connsiteX60" fmla="*/ 144015 w 346433"/>
                <a:gd name="connsiteY60" fmla="*/ 473509 h 504567"/>
                <a:gd name="connsiteX61" fmla="*/ 139183 w 346433"/>
                <a:gd name="connsiteY61" fmla="*/ 499709 h 504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46433" h="504567">
                  <a:moveTo>
                    <a:pt x="119952" y="501331"/>
                  </a:moveTo>
                  <a:lnTo>
                    <a:pt x="100834" y="502942"/>
                  </a:lnTo>
                  <a:lnTo>
                    <a:pt x="76772" y="496088"/>
                  </a:lnTo>
                  <a:lnTo>
                    <a:pt x="52814" y="489235"/>
                  </a:lnTo>
                  <a:lnTo>
                    <a:pt x="49592" y="472821"/>
                  </a:lnTo>
                  <a:lnTo>
                    <a:pt x="46478" y="456396"/>
                  </a:lnTo>
                  <a:lnTo>
                    <a:pt x="56791" y="456396"/>
                  </a:lnTo>
                  <a:lnTo>
                    <a:pt x="67104" y="456396"/>
                  </a:lnTo>
                  <a:lnTo>
                    <a:pt x="86439" y="437147"/>
                  </a:lnTo>
                  <a:lnTo>
                    <a:pt x="105666" y="417897"/>
                  </a:lnTo>
                  <a:lnTo>
                    <a:pt x="105666" y="408283"/>
                  </a:lnTo>
                  <a:lnTo>
                    <a:pt x="105666" y="398658"/>
                  </a:lnTo>
                  <a:lnTo>
                    <a:pt x="88803" y="398615"/>
                  </a:lnTo>
                  <a:lnTo>
                    <a:pt x="71936" y="398582"/>
                  </a:lnTo>
                  <a:lnTo>
                    <a:pt x="35843" y="388560"/>
                  </a:lnTo>
                  <a:lnTo>
                    <a:pt x="-250" y="378538"/>
                  </a:lnTo>
                  <a:lnTo>
                    <a:pt x="-250" y="350426"/>
                  </a:lnTo>
                  <a:lnTo>
                    <a:pt x="-250" y="322303"/>
                  </a:lnTo>
                  <a:lnTo>
                    <a:pt x="51847" y="283846"/>
                  </a:lnTo>
                  <a:lnTo>
                    <a:pt x="103948" y="245390"/>
                  </a:lnTo>
                  <a:lnTo>
                    <a:pt x="114366" y="196448"/>
                  </a:lnTo>
                  <a:lnTo>
                    <a:pt x="124896" y="147518"/>
                  </a:lnTo>
                  <a:lnTo>
                    <a:pt x="124896" y="133554"/>
                  </a:lnTo>
                  <a:lnTo>
                    <a:pt x="124896" y="119599"/>
                  </a:lnTo>
                  <a:lnTo>
                    <a:pt x="133596" y="119599"/>
                  </a:lnTo>
                  <a:lnTo>
                    <a:pt x="142297" y="119599"/>
                  </a:lnTo>
                  <a:lnTo>
                    <a:pt x="148742" y="73419"/>
                  </a:lnTo>
                  <a:lnTo>
                    <a:pt x="155082" y="27250"/>
                  </a:lnTo>
                  <a:lnTo>
                    <a:pt x="163458" y="13596"/>
                  </a:lnTo>
                  <a:lnTo>
                    <a:pt x="171945" y="-46"/>
                  </a:lnTo>
                  <a:lnTo>
                    <a:pt x="182042" y="26712"/>
                  </a:lnTo>
                  <a:lnTo>
                    <a:pt x="192247" y="53482"/>
                  </a:lnTo>
                  <a:lnTo>
                    <a:pt x="192247" y="77254"/>
                  </a:lnTo>
                  <a:lnTo>
                    <a:pt x="192247" y="101026"/>
                  </a:lnTo>
                  <a:lnTo>
                    <a:pt x="205783" y="122339"/>
                  </a:lnTo>
                  <a:lnTo>
                    <a:pt x="219319" y="143651"/>
                  </a:lnTo>
                  <a:lnTo>
                    <a:pt x="225977" y="194461"/>
                  </a:lnTo>
                  <a:lnTo>
                    <a:pt x="232638" y="245271"/>
                  </a:lnTo>
                  <a:lnTo>
                    <a:pt x="289463" y="283846"/>
                  </a:lnTo>
                  <a:lnTo>
                    <a:pt x="346183" y="322410"/>
                  </a:lnTo>
                  <a:lnTo>
                    <a:pt x="346183" y="350243"/>
                  </a:lnTo>
                  <a:lnTo>
                    <a:pt x="346183" y="378065"/>
                  </a:lnTo>
                  <a:lnTo>
                    <a:pt x="293331" y="389903"/>
                  </a:lnTo>
                  <a:lnTo>
                    <a:pt x="240372" y="401752"/>
                  </a:lnTo>
                  <a:lnTo>
                    <a:pt x="240372" y="414374"/>
                  </a:lnTo>
                  <a:lnTo>
                    <a:pt x="240372" y="426985"/>
                  </a:lnTo>
                  <a:lnTo>
                    <a:pt x="269269" y="448329"/>
                  </a:lnTo>
                  <a:lnTo>
                    <a:pt x="298059" y="469674"/>
                  </a:lnTo>
                  <a:lnTo>
                    <a:pt x="298059" y="477043"/>
                  </a:lnTo>
                  <a:lnTo>
                    <a:pt x="298059" y="484401"/>
                  </a:lnTo>
                  <a:lnTo>
                    <a:pt x="262070" y="494423"/>
                  </a:lnTo>
                  <a:lnTo>
                    <a:pt x="225977" y="504446"/>
                  </a:lnTo>
                  <a:lnTo>
                    <a:pt x="213946" y="504478"/>
                  </a:lnTo>
                  <a:lnTo>
                    <a:pt x="201915" y="504521"/>
                  </a:lnTo>
                  <a:lnTo>
                    <a:pt x="201915" y="474465"/>
                  </a:lnTo>
                  <a:lnTo>
                    <a:pt x="201915" y="444419"/>
                  </a:lnTo>
                  <a:lnTo>
                    <a:pt x="189562" y="454667"/>
                  </a:lnTo>
                  <a:lnTo>
                    <a:pt x="177210" y="464926"/>
                  </a:lnTo>
                  <a:lnTo>
                    <a:pt x="163028" y="456117"/>
                  </a:lnTo>
                  <a:lnTo>
                    <a:pt x="148958" y="447309"/>
                  </a:lnTo>
                  <a:lnTo>
                    <a:pt x="144015" y="473509"/>
                  </a:lnTo>
                  <a:lnTo>
                    <a:pt x="139183" y="499709"/>
                  </a:lnTo>
                  <a:close/>
                </a:path>
              </a:pathLst>
            </a:custGeom>
            <a:solidFill>
              <a:srgbClr val="000000"/>
            </a:solidFill>
            <a:ln w="9498" cap="flat">
              <a:noFill/>
              <a:prstDash val="solid"/>
              <a:miter/>
            </a:ln>
          </p:spPr>
          <p:txBody>
            <a:bodyPr rtlCol="0" anchor="ctr"/>
            <a:lstStyle/>
            <a:p>
              <a:endParaRPr lang="en-US"/>
            </a:p>
          </p:txBody>
        </p:sp>
      </p:grpSp>
      <p:grpSp>
        <p:nvGrpSpPr>
          <p:cNvPr id="113" name="Graphic 63">
            <a:extLst>
              <a:ext uri="{FF2B5EF4-FFF2-40B4-BE49-F238E27FC236}">
                <a16:creationId xmlns:a16="http://schemas.microsoft.com/office/drawing/2014/main" id="{CD67AEE8-6A33-99F7-AE9F-FB0D5D09C1F8}"/>
              </a:ext>
            </a:extLst>
          </p:cNvPr>
          <p:cNvGrpSpPr/>
          <p:nvPr/>
        </p:nvGrpSpPr>
        <p:grpSpPr>
          <a:xfrm>
            <a:off x="5502276" y="2122710"/>
            <a:ext cx="498403" cy="507806"/>
            <a:chOff x="5507188" y="2739398"/>
            <a:chExt cx="498403" cy="507806"/>
          </a:xfrm>
        </p:grpSpPr>
        <p:sp>
          <p:nvSpPr>
            <p:cNvPr id="114" name="Freeform: Shape 113">
              <a:extLst>
                <a:ext uri="{FF2B5EF4-FFF2-40B4-BE49-F238E27FC236}">
                  <a16:creationId xmlns:a16="http://schemas.microsoft.com/office/drawing/2014/main" id="{D120848A-1577-F31F-AE50-DA568A9543BF}"/>
                </a:ext>
              </a:extLst>
            </p:cNvPr>
            <p:cNvSpPr/>
            <p:nvPr/>
          </p:nvSpPr>
          <p:spPr>
            <a:xfrm>
              <a:off x="5507188" y="2739398"/>
              <a:ext cx="498403" cy="507806"/>
            </a:xfrm>
            <a:custGeom>
              <a:avLst/>
              <a:gdLst>
                <a:gd name="connsiteX0" fmla="*/ 498146 w 498403"/>
                <a:gd name="connsiteY0" fmla="*/ -46 h 507806"/>
                <a:gd name="connsiteX1" fmla="*/ 498146 w 498403"/>
                <a:gd name="connsiteY1" fmla="*/ 75718 h 507806"/>
                <a:gd name="connsiteX2" fmla="*/ 498146 w 498403"/>
                <a:gd name="connsiteY2" fmla="*/ 431997 h 507806"/>
                <a:gd name="connsiteX3" fmla="*/ 498146 w 498403"/>
                <a:gd name="connsiteY3" fmla="*/ 507761 h 507806"/>
                <a:gd name="connsiteX4" fmla="*/ -257 w 498403"/>
                <a:gd name="connsiteY4" fmla="*/ 507761 h 507806"/>
                <a:gd name="connsiteX5" fmla="*/ -257 w 498403"/>
                <a:gd name="connsiteY5" fmla="*/ 431997 h 507806"/>
                <a:gd name="connsiteX6" fmla="*/ -257 w 498403"/>
                <a:gd name="connsiteY6" fmla="*/ 75718 h 507806"/>
                <a:gd name="connsiteX7" fmla="*/ -257 w 498403"/>
                <a:gd name="connsiteY7" fmla="*/ -46 h 50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403" h="507806">
                  <a:moveTo>
                    <a:pt x="498146" y="-46"/>
                  </a:moveTo>
                  <a:cubicBezTo>
                    <a:pt x="498146" y="-46"/>
                    <a:pt x="498146" y="33874"/>
                    <a:pt x="498146" y="75718"/>
                  </a:cubicBezTo>
                  <a:lnTo>
                    <a:pt x="498146" y="431997"/>
                  </a:lnTo>
                  <a:cubicBezTo>
                    <a:pt x="498146" y="473840"/>
                    <a:pt x="498146" y="507761"/>
                    <a:pt x="498146" y="507761"/>
                  </a:cubicBezTo>
                  <a:lnTo>
                    <a:pt x="-257" y="507761"/>
                  </a:lnTo>
                  <a:cubicBezTo>
                    <a:pt x="-257" y="507761"/>
                    <a:pt x="-257" y="473840"/>
                    <a:pt x="-257" y="431997"/>
                  </a:cubicBezTo>
                  <a:lnTo>
                    <a:pt x="-257" y="75718"/>
                  </a:lnTo>
                  <a:cubicBezTo>
                    <a:pt x="-257" y="33875"/>
                    <a:pt x="-257" y="-46"/>
                    <a:pt x="-257" y="-46"/>
                  </a:cubicBezTo>
                  <a:close/>
                </a:path>
              </a:pathLst>
            </a:custGeom>
            <a:solidFill>
              <a:srgbClr val="F9F9F9"/>
            </a:solidFill>
            <a:ln w="6584" cap="flat">
              <a:solidFill>
                <a:srgbClr val="000000"/>
              </a:solidFill>
              <a:prstDash val="solid"/>
              <a:miter/>
            </a:ln>
          </p:spPr>
          <p:txBody>
            <a:bodyPr rtlCol="0" anchor="ctr"/>
            <a:lstStyle/>
            <a:p>
              <a:endParaRPr lang="en-US"/>
            </a:p>
          </p:txBody>
        </p:sp>
        <p:grpSp>
          <p:nvGrpSpPr>
            <p:cNvPr id="115" name="Graphic 63">
              <a:extLst>
                <a:ext uri="{FF2B5EF4-FFF2-40B4-BE49-F238E27FC236}">
                  <a16:creationId xmlns:a16="http://schemas.microsoft.com/office/drawing/2014/main" id="{424B1055-5C46-3DE6-135B-85FD9D5848C7}"/>
                </a:ext>
              </a:extLst>
            </p:cNvPr>
            <p:cNvGrpSpPr/>
            <p:nvPr/>
          </p:nvGrpSpPr>
          <p:grpSpPr>
            <a:xfrm>
              <a:off x="5553152" y="2766123"/>
              <a:ext cx="402885" cy="442758"/>
              <a:chOff x="5553152" y="2766123"/>
              <a:chExt cx="402885" cy="442758"/>
            </a:xfrm>
          </p:grpSpPr>
          <p:sp>
            <p:nvSpPr>
              <p:cNvPr id="116" name="Freeform: Shape 115">
                <a:extLst>
                  <a:ext uri="{FF2B5EF4-FFF2-40B4-BE49-F238E27FC236}">
                    <a16:creationId xmlns:a16="http://schemas.microsoft.com/office/drawing/2014/main" id="{AAE55637-DFA3-4DA1-A461-0CEB3EFA6F08}"/>
                  </a:ext>
                </a:extLst>
              </p:cNvPr>
              <p:cNvSpPr/>
              <p:nvPr/>
            </p:nvSpPr>
            <p:spPr>
              <a:xfrm>
                <a:off x="5714348" y="2845440"/>
                <a:ext cx="92139" cy="311521"/>
              </a:xfrm>
              <a:custGeom>
                <a:avLst/>
                <a:gdLst>
                  <a:gd name="connsiteX0" fmla="*/ -269 w 92139"/>
                  <a:gd name="connsiteY0" fmla="*/ 153521 h 311521"/>
                  <a:gd name="connsiteX1" fmla="*/ -269 w 92139"/>
                  <a:gd name="connsiteY1" fmla="*/ 76006 h 311521"/>
                  <a:gd name="connsiteX2" fmla="*/ 11445 w 92139"/>
                  <a:gd name="connsiteY2" fmla="*/ 62843 h 311521"/>
                  <a:gd name="connsiteX3" fmla="*/ 18752 w 92139"/>
                  <a:gd name="connsiteY3" fmla="*/ 30667 h 311521"/>
                  <a:gd name="connsiteX4" fmla="*/ 21715 w 92139"/>
                  <a:gd name="connsiteY4" fmla="*/ 4341 h 311521"/>
                  <a:gd name="connsiteX5" fmla="*/ 50935 w 92139"/>
                  <a:gd name="connsiteY5" fmla="*/ -48 h 311521"/>
                  <a:gd name="connsiteX6" fmla="*/ 59756 w 92139"/>
                  <a:gd name="connsiteY6" fmla="*/ 7263 h 311521"/>
                  <a:gd name="connsiteX7" fmla="*/ 59756 w 92139"/>
                  <a:gd name="connsiteY7" fmla="*/ 37979 h 311521"/>
                  <a:gd name="connsiteX8" fmla="*/ 77260 w 92139"/>
                  <a:gd name="connsiteY8" fmla="*/ 62843 h 311521"/>
                  <a:gd name="connsiteX9" fmla="*/ 91870 w 92139"/>
                  <a:gd name="connsiteY9" fmla="*/ 83317 h 311521"/>
                  <a:gd name="connsiteX10" fmla="*/ 88974 w 92139"/>
                  <a:gd name="connsiteY10" fmla="*/ 130117 h 311521"/>
                  <a:gd name="connsiteX11" fmla="*/ 78707 w 92139"/>
                  <a:gd name="connsiteY11" fmla="*/ 179846 h 311521"/>
                  <a:gd name="connsiteX12" fmla="*/ 72919 w 92139"/>
                  <a:gd name="connsiteY12" fmla="*/ 206172 h 311521"/>
                  <a:gd name="connsiteX13" fmla="*/ 58240 w 92139"/>
                  <a:gd name="connsiteY13" fmla="*/ 261744 h 311521"/>
                  <a:gd name="connsiteX14" fmla="*/ 52382 w 92139"/>
                  <a:gd name="connsiteY14" fmla="*/ 311473 h 311521"/>
                  <a:gd name="connsiteX15" fmla="*/ 24609 w 92139"/>
                  <a:gd name="connsiteY15" fmla="*/ 263212 h 311521"/>
                  <a:gd name="connsiteX16" fmla="*/ 18752 w 92139"/>
                  <a:gd name="connsiteY16" fmla="*/ 203243 h 311521"/>
                  <a:gd name="connsiteX17" fmla="*/ 8551 w 92139"/>
                  <a:gd name="connsiteY17" fmla="*/ 179846 h 31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139" h="311521">
                    <a:moveTo>
                      <a:pt x="-269" y="153521"/>
                    </a:moveTo>
                    <a:lnTo>
                      <a:pt x="-269" y="76006"/>
                    </a:lnTo>
                    <a:lnTo>
                      <a:pt x="11445" y="62843"/>
                    </a:lnTo>
                    <a:lnTo>
                      <a:pt x="18752" y="30667"/>
                    </a:lnTo>
                    <a:lnTo>
                      <a:pt x="21715" y="4341"/>
                    </a:lnTo>
                    <a:lnTo>
                      <a:pt x="50935" y="-48"/>
                    </a:lnTo>
                    <a:lnTo>
                      <a:pt x="59756" y="7263"/>
                    </a:lnTo>
                    <a:lnTo>
                      <a:pt x="59756" y="37979"/>
                    </a:lnTo>
                    <a:lnTo>
                      <a:pt x="77260" y="62843"/>
                    </a:lnTo>
                    <a:lnTo>
                      <a:pt x="91870" y="83317"/>
                    </a:lnTo>
                    <a:lnTo>
                      <a:pt x="88974" y="130117"/>
                    </a:lnTo>
                    <a:lnTo>
                      <a:pt x="78707" y="179846"/>
                    </a:lnTo>
                    <a:lnTo>
                      <a:pt x="72919" y="206172"/>
                    </a:lnTo>
                    <a:lnTo>
                      <a:pt x="58240" y="261744"/>
                    </a:lnTo>
                    <a:lnTo>
                      <a:pt x="52382" y="311473"/>
                    </a:lnTo>
                    <a:lnTo>
                      <a:pt x="24609" y="263212"/>
                    </a:lnTo>
                    <a:lnTo>
                      <a:pt x="18752" y="203243"/>
                    </a:lnTo>
                    <a:lnTo>
                      <a:pt x="8551" y="179846"/>
                    </a:lnTo>
                    <a:close/>
                  </a:path>
                </a:pathLst>
              </a:custGeom>
              <a:solidFill>
                <a:srgbClr val="000000"/>
              </a:solidFill>
              <a:ln w="409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ACF285D-E95F-BAC5-50DA-3C4437AFE844}"/>
                  </a:ext>
                </a:extLst>
              </p:cNvPr>
              <p:cNvSpPr/>
              <p:nvPr/>
            </p:nvSpPr>
            <p:spPr>
              <a:xfrm>
                <a:off x="5553152" y="2766123"/>
                <a:ext cx="402885" cy="407456"/>
              </a:xfrm>
              <a:custGeom>
                <a:avLst/>
                <a:gdLst>
                  <a:gd name="connsiteX0" fmla="*/ 402617 w 402885"/>
                  <a:gd name="connsiteY0" fmla="*/ 203679 h 407456"/>
                  <a:gd name="connsiteX1" fmla="*/ 201175 w 402885"/>
                  <a:gd name="connsiteY1" fmla="*/ 407407 h 407456"/>
                  <a:gd name="connsiteX2" fmla="*/ -268 w 402885"/>
                  <a:gd name="connsiteY2" fmla="*/ 203679 h 407456"/>
                  <a:gd name="connsiteX3" fmla="*/ 201175 w 402885"/>
                  <a:gd name="connsiteY3" fmla="*/ -49 h 407456"/>
                  <a:gd name="connsiteX4" fmla="*/ 402617 w 402885"/>
                  <a:gd name="connsiteY4" fmla="*/ 203679 h 40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885" h="407456">
                    <a:moveTo>
                      <a:pt x="402617" y="203679"/>
                    </a:moveTo>
                    <a:cubicBezTo>
                      <a:pt x="402617" y="316195"/>
                      <a:pt x="312427" y="407407"/>
                      <a:pt x="201175" y="407407"/>
                    </a:cubicBezTo>
                    <a:cubicBezTo>
                      <a:pt x="89920" y="407407"/>
                      <a:pt x="-268" y="316195"/>
                      <a:pt x="-268" y="203679"/>
                    </a:cubicBezTo>
                    <a:cubicBezTo>
                      <a:pt x="-268" y="91163"/>
                      <a:pt x="89922" y="-49"/>
                      <a:pt x="201175" y="-49"/>
                    </a:cubicBezTo>
                    <a:cubicBezTo>
                      <a:pt x="312429" y="-49"/>
                      <a:pt x="402617" y="91163"/>
                      <a:pt x="402617" y="203679"/>
                    </a:cubicBezTo>
                    <a:close/>
                  </a:path>
                </a:pathLst>
              </a:custGeom>
              <a:noFill/>
              <a:ln w="6316" cap="flat">
                <a:solidFill>
                  <a:srgbClr val="000000"/>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8B8EB4D-3D5A-139B-648A-103F74FD0644}"/>
                  </a:ext>
                </a:extLst>
              </p:cNvPr>
              <p:cNvSpPr/>
              <p:nvPr/>
            </p:nvSpPr>
            <p:spPr>
              <a:xfrm>
                <a:off x="5644193" y="2819114"/>
                <a:ext cx="225213" cy="296897"/>
              </a:xfrm>
              <a:custGeom>
                <a:avLst/>
                <a:gdLst>
                  <a:gd name="connsiteX0" fmla="*/ -269 w 225213"/>
                  <a:gd name="connsiteY0" fmla="*/ -49 h 296897"/>
                  <a:gd name="connsiteX1" fmla="*/ 224945 w 225213"/>
                  <a:gd name="connsiteY1" fmla="*/ 296849 h 296897"/>
                </a:gdLst>
                <a:ahLst/>
                <a:cxnLst>
                  <a:cxn ang="0">
                    <a:pos x="connsiteX0" y="connsiteY0"/>
                  </a:cxn>
                  <a:cxn ang="0">
                    <a:pos x="connsiteX1" y="connsiteY1"/>
                  </a:cxn>
                </a:cxnLst>
                <a:rect l="l" t="t" r="r" b="b"/>
                <a:pathLst>
                  <a:path w="225213" h="296897">
                    <a:moveTo>
                      <a:pt x="-269" y="-49"/>
                    </a:moveTo>
                    <a:lnTo>
                      <a:pt x="224945" y="296849"/>
                    </a:lnTo>
                  </a:path>
                </a:pathLst>
              </a:custGeom>
              <a:noFill/>
              <a:ln w="17747" cap="flat">
                <a:solidFill>
                  <a:srgbClr val="000000"/>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A8EF60C-9278-924E-9D53-3794510829E9}"/>
                  </a:ext>
                </a:extLst>
              </p:cNvPr>
              <p:cNvSpPr/>
              <p:nvPr/>
            </p:nvSpPr>
            <p:spPr>
              <a:xfrm>
                <a:off x="5569558" y="2826288"/>
                <a:ext cx="374414" cy="293968"/>
              </a:xfrm>
              <a:custGeom>
                <a:avLst/>
                <a:gdLst>
                  <a:gd name="connsiteX0" fmla="*/ 299029 w 374414"/>
                  <a:gd name="connsiteY0" fmla="*/ -49 h 293968"/>
                  <a:gd name="connsiteX1" fmla="*/ 76778 w 374414"/>
                  <a:gd name="connsiteY1" fmla="*/ 293920 h 293968"/>
                  <a:gd name="connsiteX2" fmla="*/ -269 w 374414"/>
                  <a:gd name="connsiteY2" fmla="*/ 145616 h 293968"/>
                  <a:gd name="connsiteX3" fmla="*/ 374145 w 374414"/>
                  <a:gd name="connsiteY3" fmla="*/ 148538 h 293968"/>
                </a:gdLst>
                <a:ahLst/>
                <a:cxnLst>
                  <a:cxn ang="0">
                    <a:pos x="connsiteX0" y="connsiteY0"/>
                  </a:cxn>
                  <a:cxn ang="0">
                    <a:pos x="connsiteX1" y="connsiteY1"/>
                  </a:cxn>
                  <a:cxn ang="0">
                    <a:pos x="connsiteX2" y="connsiteY2"/>
                  </a:cxn>
                  <a:cxn ang="0">
                    <a:pos x="connsiteX3" y="connsiteY3"/>
                  </a:cxn>
                </a:cxnLst>
                <a:rect l="l" t="t" r="r" b="b"/>
                <a:pathLst>
                  <a:path w="374414" h="293968">
                    <a:moveTo>
                      <a:pt x="299029" y="-49"/>
                    </a:moveTo>
                    <a:lnTo>
                      <a:pt x="76778" y="293920"/>
                    </a:lnTo>
                    <a:moveTo>
                      <a:pt x="-269" y="145616"/>
                    </a:moveTo>
                    <a:lnTo>
                      <a:pt x="374145" y="148538"/>
                    </a:lnTo>
                  </a:path>
                </a:pathLst>
              </a:custGeom>
              <a:noFill/>
              <a:ln w="17747" cap="flat">
                <a:solidFill>
                  <a:srgbClr val="000000"/>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34606D2-25EC-01A4-6F65-0315E7B04D4F}"/>
                  </a:ext>
                </a:extLst>
              </p:cNvPr>
              <p:cNvSpPr/>
              <p:nvPr/>
            </p:nvSpPr>
            <p:spPr>
              <a:xfrm>
                <a:off x="5759006" y="3048731"/>
                <a:ext cx="44585" cy="160150"/>
              </a:xfrm>
              <a:custGeom>
                <a:avLst/>
                <a:gdLst>
                  <a:gd name="connsiteX0" fmla="*/ 44317 w 44585"/>
                  <a:gd name="connsiteY0" fmla="*/ 160105 h 160150"/>
                  <a:gd name="connsiteX1" fmla="*/ 419 w 44585"/>
                  <a:gd name="connsiteY1" fmla="*/ 157914 h 160150"/>
                  <a:gd name="connsiteX2" fmla="*/ -269 w 44585"/>
                  <a:gd name="connsiteY2" fmla="*/ -46 h 160150"/>
                </a:gdLst>
                <a:ahLst/>
                <a:cxnLst>
                  <a:cxn ang="0">
                    <a:pos x="connsiteX0" y="connsiteY0"/>
                  </a:cxn>
                  <a:cxn ang="0">
                    <a:pos x="connsiteX1" y="connsiteY1"/>
                  </a:cxn>
                  <a:cxn ang="0">
                    <a:pos x="connsiteX2" y="connsiteY2"/>
                  </a:cxn>
                </a:cxnLst>
                <a:rect l="l" t="t" r="r" b="b"/>
                <a:pathLst>
                  <a:path w="44585" h="160150">
                    <a:moveTo>
                      <a:pt x="44317" y="160105"/>
                    </a:moveTo>
                    <a:lnTo>
                      <a:pt x="419" y="157914"/>
                    </a:lnTo>
                    <a:lnTo>
                      <a:pt x="-269" y="-46"/>
                    </a:lnTo>
                  </a:path>
                </a:pathLst>
              </a:custGeom>
              <a:noFill/>
              <a:ln w="17747" cap="flat">
                <a:solidFill>
                  <a:srgbClr val="000000"/>
                </a:solidFill>
                <a:prstDash val="solid"/>
                <a:miter/>
              </a:ln>
            </p:spPr>
            <p:txBody>
              <a:bodyPr rtlCol="0" anchor="ctr"/>
              <a:lstStyle/>
              <a:p>
                <a:endParaRPr lang="en-US"/>
              </a:p>
            </p:txBody>
          </p:sp>
        </p:grpSp>
      </p:grpSp>
      <p:grpSp>
        <p:nvGrpSpPr>
          <p:cNvPr id="121" name="Graphic 65">
            <a:extLst>
              <a:ext uri="{FF2B5EF4-FFF2-40B4-BE49-F238E27FC236}">
                <a16:creationId xmlns:a16="http://schemas.microsoft.com/office/drawing/2014/main" id="{ED2EDD59-9D7D-1BDC-AF14-F66080F2C58F}"/>
              </a:ext>
            </a:extLst>
          </p:cNvPr>
          <p:cNvGrpSpPr/>
          <p:nvPr/>
        </p:nvGrpSpPr>
        <p:grpSpPr>
          <a:xfrm>
            <a:off x="6126312" y="2117779"/>
            <a:ext cx="507815" cy="517396"/>
            <a:chOff x="6131224" y="2734467"/>
            <a:chExt cx="507815" cy="517396"/>
          </a:xfrm>
        </p:grpSpPr>
        <p:sp>
          <p:nvSpPr>
            <p:cNvPr id="122" name="Freeform: Shape 121">
              <a:extLst>
                <a:ext uri="{FF2B5EF4-FFF2-40B4-BE49-F238E27FC236}">
                  <a16:creationId xmlns:a16="http://schemas.microsoft.com/office/drawing/2014/main" id="{CDB5C88A-68D4-56F5-E90B-4CE06E454F40}"/>
                </a:ext>
              </a:extLst>
            </p:cNvPr>
            <p:cNvSpPr/>
            <p:nvPr/>
          </p:nvSpPr>
          <p:spPr>
            <a:xfrm>
              <a:off x="6131224" y="2734467"/>
              <a:ext cx="507815" cy="517396"/>
            </a:xfrm>
            <a:custGeom>
              <a:avLst/>
              <a:gdLst>
                <a:gd name="connsiteX0" fmla="*/ 507554 w 507815"/>
                <a:gd name="connsiteY0" fmla="*/ -46 h 517396"/>
                <a:gd name="connsiteX1" fmla="*/ 507554 w 507815"/>
                <a:gd name="connsiteY1" fmla="*/ 77149 h 517396"/>
                <a:gd name="connsiteX2" fmla="*/ 507554 w 507815"/>
                <a:gd name="connsiteY2" fmla="*/ 440157 h 517396"/>
                <a:gd name="connsiteX3" fmla="*/ 507554 w 507815"/>
                <a:gd name="connsiteY3" fmla="*/ 517352 h 517396"/>
                <a:gd name="connsiteX4" fmla="*/ -261 w 507815"/>
                <a:gd name="connsiteY4" fmla="*/ 517352 h 517396"/>
                <a:gd name="connsiteX5" fmla="*/ -261 w 507815"/>
                <a:gd name="connsiteY5" fmla="*/ 440157 h 517396"/>
                <a:gd name="connsiteX6" fmla="*/ -261 w 507815"/>
                <a:gd name="connsiteY6" fmla="*/ 77149 h 517396"/>
                <a:gd name="connsiteX7" fmla="*/ -261 w 507815"/>
                <a:gd name="connsiteY7" fmla="*/ -46 h 51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815" h="517396">
                  <a:moveTo>
                    <a:pt x="507554" y="-46"/>
                  </a:moveTo>
                  <a:cubicBezTo>
                    <a:pt x="507554" y="-46"/>
                    <a:pt x="507554" y="34515"/>
                    <a:pt x="507554" y="77149"/>
                  </a:cubicBezTo>
                  <a:lnTo>
                    <a:pt x="507554" y="440157"/>
                  </a:lnTo>
                  <a:cubicBezTo>
                    <a:pt x="507554" y="482790"/>
                    <a:pt x="507554" y="517352"/>
                    <a:pt x="507554" y="517352"/>
                  </a:cubicBezTo>
                  <a:lnTo>
                    <a:pt x="-261" y="517352"/>
                  </a:lnTo>
                  <a:cubicBezTo>
                    <a:pt x="-261" y="517352"/>
                    <a:pt x="-261" y="482790"/>
                    <a:pt x="-261" y="440157"/>
                  </a:cubicBezTo>
                  <a:lnTo>
                    <a:pt x="-261" y="77149"/>
                  </a:lnTo>
                  <a:cubicBezTo>
                    <a:pt x="-261" y="34516"/>
                    <a:pt x="-261" y="-46"/>
                    <a:pt x="-261" y="-46"/>
                  </a:cubicBezTo>
                  <a:close/>
                </a:path>
              </a:pathLst>
            </a:custGeom>
            <a:solidFill>
              <a:srgbClr val="F9F9F9"/>
            </a:solidFill>
            <a:ln w="6709" cap="flat">
              <a:solidFill>
                <a:srgbClr val="000000"/>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74E9CE5-902B-AFEE-60AD-B591E6FBD21B}"/>
                </a:ext>
              </a:extLst>
            </p:cNvPr>
            <p:cNvSpPr/>
            <p:nvPr/>
          </p:nvSpPr>
          <p:spPr>
            <a:xfrm>
              <a:off x="6263669" y="2763726"/>
              <a:ext cx="215139" cy="463970"/>
            </a:xfrm>
            <a:custGeom>
              <a:avLst/>
              <a:gdLst>
                <a:gd name="connsiteX0" fmla="*/ 43065 w 215139"/>
                <a:gd name="connsiteY0" fmla="*/ 452680 h 463970"/>
                <a:gd name="connsiteX1" fmla="*/ 92812 w 215139"/>
                <a:gd name="connsiteY1" fmla="*/ 446261 h 463970"/>
                <a:gd name="connsiteX2" fmla="*/ 97624 w 215139"/>
                <a:gd name="connsiteY2" fmla="*/ 285714 h 463970"/>
                <a:gd name="connsiteX3" fmla="*/ 110569 w 215139"/>
                <a:gd name="connsiteY3" fmla="*/ 243980 h 463970"/>
                <a:gd name="connsiteX4" fmla="*/ 123406 w 215139"/>
                <a:gd name="connsiteY4" fmla="*/ 277690 h 463970"/>
                <a:gd name="connsiteX5" fmla="*/ 141059 w 215139"/>
                <a:gd name="connsiteY5" fmla="*/ 333877 h 463970"/>
                <a:gd name="connsiteX6" fmla="*/ 155503 w 215139"/>
                <a:gd name="connsiteY6" fmla="*/ 415761 h 463970"/>
                <a:gd name="connsiteX7" fmla="*/ 153897 w 215139"/>
                <a:gd name="connsiteY7" fmla="*/ 463924 h 463970"/>
                <a:gd name="connsiteX8" fmla="*/ 203643 w 215139"/>
                <a:gd name="connsiteY8" fmla="*/ 460715 h 463970"/>
                <a:gd name="connsiteX9" fmla="*/ 187596 w 215139"/>
                <a:gd name="connsiteY9" fmla="*/ 433413 h 463970"/>
                <a:gd name="connsiteX10" fmla="*/ 173153 w 215139"/>
                <a:gd name="connsiteY10" fmla="*/ 309796 h 463970"/>
                <a:gd name="connsiteX11" fmla="*/ 161922 w 215139"/>
                <a:gd name="connsiteY11" fmla="*/ 242375 h 463970"/>
                <a:gd name="connsiteX12" fmla="*/ 157106 w 215139"/>
                <a:gd name="connsiteY12" fmla="*/ 224712 h 463970"/>
                <a:gd name="connsiteX13" fmla="*/ 187596 w 215139"/>
                <a:gd name="connsiteY13" fmla="*/ 205445 h 463970"/>
                <a:gd name="connsiteX14" fmla="*/ 187596 w 215139"/>
                <a:gd name="connsiteY14" fmla="*/ 125177 h 463970"/>
                <a:gd name="connsiteX15" fmla="*/ 214877 w 215139"/>
                <a:gd name="connsiteY15" fmla="*/ 80223 h 463970"/>
                <a:gd name="connsiteX16" fmla="*/ 152294 w 215139"/>
                <a:gd name="connsiteY16" fmla="*/ 80223 h 463970"/>
                <a:gd name="connsiteX17" fmla="*/ 139456 w 215139"/>
                <a:gd name="connsiteY17" fmla="*/ 72199 h 463970"/>
                <a:gd name="connsiteX18" fmla="*/ 141059 w 215139"/>
                <a:gd name="connsiteY18" fmla="*/ 28850 h 463970"/>
                <a:gd name="connsiteX19" fmla="*/ 128222 w 215139"/>
                <a:gd name="connsiteY19" fmla="*/ 6373 h 463970"/>
                <a:gd name="connsiteX20" fmla="*/ 112175 w 215139"/>
                <a:gd name="connsiteY20" fmla="*/ -46 h 463970"/>
                <a:gd name="connsiteX21" fmla="*/ 96021 w 215139"/>
                <a:gd name="connsiteY21" fmla="*/ 9583 h 463970"/>
                <a:gd name="connsiteX22" fmla="*/ 89602 w 215139"/>
                <a:gd name="connsiteY22" fmla="*/ 32060 h 463970"/>
                <a:gd name="connsiteX23" fmla="*/ 92812 w 215139"/>
                <a:gd name="connsiteY23" fmla="*/ 68979 h 463970"/>
                <a:gd name="connsiteX24" fmla="*/ 76765 w 215139"/>
                <a:gd name="connsiteY24" fmla="*/ 91456 h 463970"/>
                <a:gd name="connsiteX25" fmla="*/ 47878 w 215139"/>
                <a:gd name="connsiteY25" fmla="*/ 97886 h 463970"/>
                <a:gd name="connsiteX26" fmla="*/ 39856 w 215139"/>
                <a:gd name="connsiteY26" fmla="*/ 162096 h 463970"/>
                <a:gd name="connsiteX27" fmla="*/ 44668 w 215139"/>
                <a:gd name="connsiteY27" fmla="*/ 189387 h 463970"/>
                <a:gd name="connsiteX28" fmla="*/ -262 w 215139"/>
                <a:gd name="connsiteY28" fmla="*/ 194212 h 463970"/>
                <a:gd name="connsiteX29" fmla="*/ 9366 w 215139"/>
                <a:gd name="connsiteY29" fmla="*/ 207050 h 463970"/>
                <a:gd name="connsiteX30" fmla="*/ 65531 w 215139"/>
                <a:gd name="connsiteY30" fmla="*/ 199026 h 463970"/>
                <a:gd name="connsiteX31" fmla="*/ 60715 w 215139"/>
                <a:gd name="connsiteY31" fmla="*/ 277690 h 463970"/>
                <a:gd name="connsiteX32" fmla="*/ 67134 w 215139"/>
                <a:gd name="connsiteY32" fmla="*/ 367598 h 463970"/>
                <a:gd name="connsiteX33" fmla="*/ 65531 w 215139"/>
                <a:gd name="connsiteY33" fmla="*/ 398098 h 46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5139" h="463970">
                  <a:moveTo>
                    <a:pt x="43065" y="452680"/>
                  </a:moveTo>
                  <a:lnTo>
                    <a:pt x="92812" y="446261"/>
                  </a:lnTo>
                  <a:lnTo>
                    <a:pt x="97624" y="285714"/>
                  </a:lnTo>
                  <a:lnTo>
                    <a:pt x="110569" y="243980"/>
                  </a:lnTo>
                  <a:lnTo>
                    <a:pt x="123406" y="277690"/>
                  </a:lnTo>
                  <a:lnTo>
                    <a:pt x="141059" y="333877"/>
                  </a:lnTo>
                  <a:lnTo>
                    <a:pt x="155503" y="415761"/>
                  </a:lnTo>
                  <a:lnTo>
                    <a:pt x="153897" y="463924"/>
                  </a:lnTo>
                  <a:lnTo>
                    <a:pt x="203643" y="460715"/>
                  </a:lnTo>
                  <a:lnTo>
                    <a:pt x="187596" y="433413"/>
                  </a:lnTo>
                  <a:lnTo>
                    <a:pt x="173153" y="309796"/>
                  </a:lnTo>
                  <a:lnTo>
                    <a:pt x="161922" y="242375"/>
                  </a:lnTo>
                  <a:lnTo>
                    <a:pt x="157106" y="224712"/>
                  </a:lnTo>
                  <a:lnTo>
                    <a:pt x="187596" y="205445"/>
                  </a:lnTo>
                  <a:lnTo>
                    <a:pt x="187596" y="125177"/>
                  </a:lnTo>
                  <a:lnTo>
                    <a:pt x="214877" y="80223"/>
                  </a:lnTo>
                  <a:lnTo>
                    <a:pt x="152294" y="80223"/>
                  </a:lnTo>
                  <a:lnTo>
                    <a:pt x="139456" y="72199"/>
                  </a:lnTo>
                  <a:lnTo>
                    <a:pt x="141059" y="28850"/>
                  </a:lnTo>
                  <a:lnTo>
                    <a:pt x="128222" y="6373"/>
                  </a:lnTo>
                  <a:lnTo>
                    <a:pt x="112175" y="-46"/>
                  </a:lnTo>
                  <a:lnTo>
                    <a:pt x="96021" y="9583"/>
                  </a:lnTo>
                  <a:lnTo>
                    <a:pt x="89602" y="32060"/>
                  </a:lnTo>
                  <a:lnTo>
                    <a:pt x="92812" y="68979"/>
                  </a:lnTo>
                  <a:lnTo>
                    <a:pt x="76765" y="91456"/>
                  </a:lnTo>
                  <a:lnTo>
                    <a:pt x="47878" y="97886"/>
                  </a:lnTo>
                  <a:lnTo>
                    <a:pt x="39856" y="162096"/>
                  </a:lnTo>
                  <a:lnTo>
                    <a:pt x="44668" y="189387"/>
                  </a:lnTo>
                  <a:lnTo>
                    <a:pt x="-262" y="194212"/>
                  </a:lnTo>
                  <a:lnTo>
                    <a:pt x="9366" y="207050"/>
                  </a:lnTo>
                  <a:lnTo>
                    <a:pt x="65531" y="199026"/>
                  </a:lnTo>
                  <a:lnTo>
                    <a:pt x="60715" y="277690"/>
                  </a:lnTo>
                  <a:lnTo>
                    <a:pt x="67134" y="367598"/>
                  </a:lnTo>
                  <a:lnTo>
                    <a:pt x="65531" y="398098"/>
                  </a:lnTo>
                  <a:close/>
                </a:path>
              </a:pathLst>
            </a:custGeom>
            <a:solidFill>
              <a:srgbClr val="000000"/>
            </a:solidFill>
            <a:ln w="27560" cap="flat">
              <a:noFill/>
              <a:prstDash val="solid"/>
              <a:miter/>
            </a:ln>
          </p:spPr>
          <p:txBody>
            <a:bodyPr rtlCol="0" anchor="ctr"/>
            <a:lstStyle/>
            <a:p>
              <a:endParaRPr lang="en-US"/>
            </a:p>
          </p:txBody>
        </p:sp>
      </p:grpSp>
      <p:sp>
        <p:nvSpPr>
          <p:cNvPr id="126" name="TextBox 125">
            <a:extLst>
              <a:ext uri="{FF2B5EF4-FFF2-40B4-BE49-F238E27FC236}">
                <a16:creationId xmlns:a16="http://schemas.microsoft.com/office/drawing/2014/main" id="{7723FB90-F5A9-F180-6313-3E261FAE6D50}"/>
              </a:ext>
            </a:extLst>
          </p:cNvPr>
          <p:cNvSpPr txBox="1"/>
          <p:nvPr/>
        </p:nvSpPr>
        <p:spPr>
          <a:xfrm>
            <a:off x="193529" y="6170834"/>
            <a:ext cx="1595293" cy="677108"/>
          </a:xfrm>
          <a:prstGeom prst="rect">
            <a:avLst/>
          </a:prstGeom>
          <a:noFill/>
        </p:spPr>
        <p:txBody>
          <a:bodyPr wrap="square" rtlCol="0">
            <a:spAutoFit/>
          </a:bodyPr>
          <a:lstStyle/>
          <a:p>
            <a:r>
              <a:rPr lang="en-US" sz="1600" b="1">
                <a:latin typeface="Bahnschrift SemiCondensed" panose="020B0502040204020203" pitchFamily="34" charset="0"/>
              </a:rPr>
              <a:t>Movement</a:t>
            </a:r>
          </a:p>
          <a:p>
            <a:r>
              <a:rPr lang="en-US" sz="1100">
                <a:latin typeface="Bahnschrift SemiCondensed" panose="020B0502040204020203" pitchFamily="34" charset="0"/>
              </a:rPr>
              <a:t>3x hexes/turn, depending on mission, penalties</a:t>
            </a:r>
          </a:p>
        </p:txBody>
      </p:sp>
      <p:pic>
        <p:nvPicPr>
          <p:cNvPr id="128" name="Graphic 127">
            <a:extLst>
              <a:ext uri="{FF2B5EF4-FFF2-40B4-BE49-F238E27FC236}">
                <a16:creationId xmlns:a16="http://schemas.microsoft.com/office/drawing/2014/main" id="{F69C0275-8945-CF17-9484-2AA03CDD492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9376" y="1771109"/>
            <a:ext cx="574938" cy="459950"/>
          </a:xfrm>
          <a:prstGeom prst="rect">
            <a:avLst/>
          </a:prstGeom>
        </p:spPr>
      </p:pic>
      <p:grpSp>
        <p:nvGrpSpPr>
          <p:cNvPr id="21" name="Group 20">
            <a:extLst>
              <a:ext uri="{FF2B5EF4-FFF2-40B4-BE49-F238E27FC236}">
                <a16:creationId xmlns:a16="http://schemas.microsoft.com/office/drawing/2014/main" id="{F5CB9173-74A4-CDD8-98A9-AE835BC722EE}"/>
              </a:ext>
            </a:extLst>
          </p:cNvPr>
          <p:cNvGrpSpPr/>
          <p:nvPr/>
        </p:nvGrpSpPr>
        <p:grpSpPr>
          <a:xfrm>
            <a:off x="4360213" y="4314813"/>
            <a:ext cx="2109028" cy="1136422"/>
            <a:chOff x="190379" y="5165284"/>
            <a:chExt cx="2109028" cy="1136422"/>
          </a:xfrm>
        </p:grpSpPr>
        <p:pic>
          <p:nvPicPr>
            <p:cNvPr id="38" name="Graphic 37">
              <a:extLst>
                <a:ext uri="{FF2B5EF4-FFF2-40B4-BE49-F238E27FC236}">
                  <a16:creationId xmlns:a16="http://schemas.microsoft.com/office/drawing/2014/main" id="{84C8B3CC-4752-9D00-3784-67D04890EBC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2986" y="5293682"/>
              <a:ext cx="760777" cy="231541"/>
            </a:xfrm>
            <a:prstGeom prst="rect">
              <a:avLst/>
            </a:prstGeom>
          </p:spPr>
        </p:pic>
        <p:pic>
          <p:nvPicPr>
            <p:cNvPr id="40" name="Graphic 39">
              <a:extLst>
                <a:ext uri="{FF2B5EF4-FFF2-40B4-BE49-F238E27FC236}">
                  <a16:creationId xmlns:a16="http://schemas.microsoft.com/office/drawing/2014/main" id="{D4BF1520-10D2-7346-949C-E0DB22F3DEB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1807" y="5824831"/>
              <a:ext cx="819476" cy="169098"/>
            </a:xfrm>
            <a:prstGeom prst="rect">
              <a:avLst/>
            </a:prstGeom>
          </p:spPr>
        </p:pic>
        <p:pic>
          <p:nvPicPr>
            <p:cNvPr id="42" name="Graphic 41">
              <a:extLst>
                <a:ext uri="{FF2B5EF4-FFF2-40B4-BE49-F238E27FC236}">
                  <a16:creationId xmlns:a16="http://schemas.microsoft.com/office/drawing/2014/main" id="{1004D048-48FC-837E-023D-46672ADD715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81763" y="5404414"/>
              <a:ext cx="801727" cy="120809"/>
            </a:xfrm>
            <a:prstGeom prst="rect">
              <a:avLst/>
            </a:prstGeom>
          </p:spPr>
        </p:pic>
        <p:pic>
          <p:nvPicPr>
            <p:cNvPr id="44" name="Graphic 43">
              <a:extLst>
                <a:ext uri="{FF2B5EF4-FFF2-40B4-BE49-F238E27FC236}">
                  <a16:creationId xmlns:a16="http://schemas.microsoft.com/office/drawing/2014/main" id="{303705CD-1C59-646F-55DD-41E95CBA857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43823" y="5766328"/>
              <a:ext cx="819476" cy="216920"/>
            </a:xfrm>
            <a:prstGeom prst="rect">
              <a:avLst/>
            </a:prstGeom>
          </p:spPr>
        </p:pic>
        <p:sp>
          <p:nvSpPr>
            <p:cNvPr id="75" name="TextBox 74">
              <a:extLst>
                <a:ext uri="{FF2B5EF4-FFF2-40B4-BE49-F238E27FC236}">
                  <a16:creationId xmlns:a16="http://schemas.microsoft.com/office/drawing/2014/main" id="{1135E3A2-3A9F-1AA3-B703-61B1581AC056}"/>
                </a:ext>
              </a:extLst>
            </p:cNvPr>
            <p:cNvSpPr txBox="1"/>
            <p:nvPr/>
          </p:nvSpPr>
          <p:spPr>
            <a:xfrm>
              <a:off x="190379" y="5993929"/>
              <a:ext cx="917334" cy="307777"/>
            </a:xfrm>
            <a:prstGeom prst="rect">
              <a:avLst/>
            </a:prstGeom>
            <a:noFill/>
          </p:spPr>
          <p:txBody>
            <a:bodyPr wrap="square">
              <a:spAutoFit/>
            </a:bodyPr>
            <a:lstStyle/>
            <a:p>
              <a:pPr algn="ctr"/>
              <a:r>
                <a:rPr lang="en-US" sz="1400">
                  <a:latin typeface="Bahnschrift SemiCondensed" panose="020B0502040204020203" pitchFamily="34" charset="0"/>
                </a:rPr>
                <a:t>Undersea</a:t>
              </a:r>
              <a:endParaRPr lang="en-US"/>
            </a:p>
          </p:txBody>
        </p:sp>
        <p:sp>
          <p:nvSpPr>
            <p:cNvPr id="76" name="TextBox 75">
              <a:extLst>
                <a:ext uri="{FF2B5EF4-FFF2-40B4-BE49-F238E27FC236}">
                  <a16:creationId xmlns:a16="http://schemas.microsoft.com/office/drawing/2014/main" id="{D8F0A186-F88B-E0A3-9E4F-1B4C9873CD0B}"/>
                </a:ext>
              </a:extLst>
            </p:cNvPr>
            <p:cNvSpPr txBox="1"/>
            <p:nvPr/>
          </p:nvSpPr>
          <p:spPr>
            <a:xfrm>
              <a:off x="1223679" y="5970253"/>
              <a:ext cx="917334" cy="307777"/>
            </a:xfrm>
            <a:prstGeom prst="rect">
              <a:avLst/>
            </a:prstGeom>
            <a:noFill/>
          </p:spPr>
          <p:txBody>
            <a:bodyPr wrap="square">
              <a:spAutoFit/>
            </a:bodyPr>
            <a:lstStyle/>
            <a:p>
              <a:pPr algn="ctr"/>
              <a:r>
                <a:rPr lang="en-US" sz="1400">
                  <a:latin typeface="Bahnschrift SemiCondensed" panose="020B0502040204020203" pitchFamily="34" charset="0"/>
                </a:rPr>
                <a:t>Surface</a:t>
              </a:r>
              <a:endParaRPr lang="en-US"/>
            </a:p>
          </p:txBody>
        </p:sp>
        <p:sp>
          <p:nvSpPr>
            <p:cNvPr id="3" name="TextBox 2">
              <a:extLst>
                <a:ext uri="{FF2B5EF4-FFF2-40B4-BE49-F238E27FC236}">
                  <a16:creationId xmlns:a16="http://schemas.microsoft.com/office/drawing/2014/main" id="{6DE9234C-058B-5CD8-BDF3-68285463F138}"/>
                </a:ext>
              </a:extLst>
            </p:cNvPr>
            <p:cNvSpPr txBox="1"/>
            <p:nvPr/>
          </p:nvSpPr>
          <p:spPr>
            <a:xfrm>
              <a:off x="976479" y="5165284"/>
              <a:ext cx="305284" cy="307777"/>
            </a:xfrm>
            <a:prstGeom prst="rect">
              <a:avLst/>
            </a:prstGeom>
            <a:noFill/>
          </p:spPr>
          <p:txBody>
            <a:bodyPr wrap="square">
              <a:spAutoFit/>
            </a:bodyPr>
            <a:lstStyle/>
            <a:p>
              <a:r>
                <a:rPr lang="en-US">
                  <a:latin typeface="Tw Cen MT Condensed Extra Bold" panose="020B0803020202020204" pitchFamily="34" charset="0"/>
                  <a:ea typeface="Tahoma" panose="020B0604030504040204" pitchFamily="34" charset="0"/>
                  <a:cs typeface="Tahoma" panose="020B0604030504040204" pitchFamily="34" charset="0"/>
                </a:rPr>
                <a:t>0</a:t>
              </a:r>
            </a:p>
          </p:txBody>
        </p:sp>
        <p:sp>
          <p:nvSpPr>
            <p:cNvPr id="6" name="TextBox 5">
              <a:extLst>
                <a:ext uri="{FF2B5EF4-FFF2-40B4-BE49-F238E27FC236}">
                  <a16:creationId xmlns:a16="http://schemas.microsoft.com/office/drawing/2014/main" id="{2D93A303-BE7F-322F-96EC-3CEC0DE73358}"/>
                </a:ext>
              </a:extLst>
            </p:cNvPr>
            <p:cNvSpPr txBox="1"/>
            <p:nvPr/>
          </p:nvSpPr>
          <p:spPr>
            <a:xfrm>
              <a:off x="976479" y="5618229"/>
              <a:ext cx="305284" cy="307777"/>
            </a:xfrm>
            <a:prstGeom prst="rect">
              <a:avLst/>
            </a:prstGeom>
            <a:noFill/>
          </p:spPr>
          <p:txBody>
            <a:bodyPr wrap="square">
              <a:spAutoFit/>
            </a:bodyPr>
            <a:lstStyle/>
            <a:p>
              <a:r>
                <a:rPr lang="en-US">
                  <a:latin typeface="Tw Cen MT Condensed Extra Bold" panose="020B0803020202020204" pitchFamily="34" charset="0"/>
                  <a:ea typeface="Tahoma" panose="020B0604030504040204" pitchFamily="34" charset="0"/>
                  <a:cs typeface="Tahoma" panose="020B0604030504040204" pitchFamily="34" charset="0"/>
                </a:rPr>
                <a:t>0</a:t>
              </a:r>
            </a:p>
          </p:txBody>
        </p:sp>
        <p:sp>
          <p:nvSpPr>
            <p:cNvPr id="8" name="TextBox 7">
              <a:extLst>
                <a:ext uri="{FF2B5EF4-FFF2-40B4-BE49-F238E27FC236}">
                  <a16:creationId xmlns:a16="http://schemas.microsoft.com/office/drawing/2014/main" id="{07E259A3-32B2-9546-20AF-BBFF1DB38053}"/>
                </a:ext>
              </a:extLst>
            </p:cNvPr>
            <p:cNvSpPr txBox="1"/>
            <p:nvPr/>
          </p:nvSpPr>
          <p:spPr>
            <a:xfrm>
              <a:off x="1994123" y="5169751"/>
              <a:ext cx="305284" cy="307777"/>
            </a:xfrm>
            <a:prstGeom prst="rect">
              <a:avLst/>
            </a:prstGeom>
            <a:noFill/>
          </p:spPr>
          <p:txBody>
            <a:bodyPr wrap="square">
              <a:spAutoFit/>
            </a:bodyPr>
            <a:lstStyle/>
            <a:p>
              <a:r>
                <a:rPr lang="en-US">
                  <a:latin typeface="Tw Cen MT Condensed Extra Bold" panose="020B0803020202020204" pitchFamily="34" charset="0"/>
                  <a:ea typeface="Tahoma" panose="020B0604030504040204" pitchFamily="34" charset="0"/>
                  <a:cs typeface="Tahoma" panose="020B0604030504040204" pitchFamily="34" charset="0"/>
                </a:rPr>
                <a:t>1</a:t>
              </a:r>
            </a:p>
          </p:txBody>
        </p:sp>
        <p:sp>
          <p:nvSpPr>
            <p:cNvPr id="9" name="TextBox 8">
              <a:extLst>
                <a:ext uri="{FF2B5EF4-FFF2-40B4-BE49-F238E27FC236}">
                  <a16:creationId xmlns:a16="http://schemas.microsoft.com/office/drawing/2014/main" id="{69C4E39D-7718-D7E2-AE6A-60C5315ACF58}"/>
                </a:ext>
              </a:extLst>
            </p:cNvPr>
            <p:cNvSpPr txBox="1"/>
            <p:nvPr/>
          </p:nvSpPr>
          <p:spPr>
            <a:xfrm>
              <a:off x="1994123" y="5671967"/>
              <a:ext cx="305284" cy="307777"/>
            </a:xfrm>
            <a:prstGeom prst="rect">
              <a:avLst/>
            </a:prstGeom>
            <a:noFill/>
          </p:spPr>
          <p:txBody>
            <a:bodyPr wrap="square">
              <a:spAutoFit/>
            </a:bodyPr>
            <a:lstStyle/>
            <a:p>
              <a:r>
                <a:rPr lang="en-US">
                  <a:latin typeface="Tw Cen MT Condensed Extra Bold" panose="020B0803020202020204" pitchFamily="34" charset="0"/>
                  <a:ea typeface="Tahoma" panose="020B0604030504040204" pitchFamily="34" charset="0"/>
                  <a:cs typeface="Tahoma" panose="020B0604030504040204" pitchFamily="34" charset="0"/>
                </a:rPr>
                <a:t>4</a:t>
              </a:r>
            </a:p>
          </p:txBody>
        </p:sp>
      </p:grpSp>
      <p:sp>
        <p:nvSpPr>
          <p:cNvPr id="10" name="TextBox 9">
            <a:extLst>
              <a:ext uri="{FF2B5EF4-FFF2-40B4-BE49-F238E27FC236}">
                <a16:creationId xmlns:a16="http://schemas.microsoft.com/office/drawing/2014/main" id="{F45DE5D0-0E1B-C4E7-32B1-0927023A2809}"/>
              </a:ext>
            </a:extLst>
          </p:cNvPr>
          <p:cNvSpPr txBox="1"/>
          <p:nvPr/>
        </p:nvSpPr>
        <p:spPr>
          <a:xfrm>
            <a:off x="196145" y="2251559"/>
            <a:ext cx="1865334" cy="938719"/>
          </a:xfrm>
          <a:prstGeom prst="rect">
            <a:avLst/>
          </a:prstGeom>
          <a:noFill/>
        </p:spPr>
        <p:txBody>
          <a:bodyPr wrap="square" rtlCol="0">
            <a:spAutoFit/>
          </a:bodyPr>
          <a:lstStyle/>
          <a:p>
            <a:r>
              <a:rPr lang="en-US" sz="1100" dirty="0">
                <a:latin typeface="Bahnschrift SemiCondensed" panose="020B0502040204020203" pitchFamily="34" charset="0"/>
              </a:rPr>
              <a:t>Icon indicates if target can be detected by theater ISR assets or only local assets. Number indicates threshold die roll for detection (</a:t>
            </a:r>
            <a:r>
              <a:rPr lang="en-US" sz="1100" dirty="0" err="1">
                <a:latin typeface="Bahnschrift SemiCondensed" panose="020B0502040204020203" pitchFamily="34" charset="0"/>
              </a:rPr>
              <a:t>Tacsit</a:t>
            </a:r>
            <a:r>
              <a:rPr lang="en-US" sz="1100" dirty="0">
                <a:latin typeface="Bahnschrift SemiCondensed" panose="020B0502040204020203" pitchFamily="34" charset="0"/>
              </a:rPr>
              <a:t> 1).</a:t>
            </a:r>
          </a:p>
        </p:txBody>
      </p:sp>
      <p:pic>
        <p:nvPicPr>
          <p:cNvPr id="15" name="Picture 14" descr="A screenshot of a video game&#10;&#10;Description automatically generated">
            <a:extLst>
              <a:ext uri="{FF2B5EF4-FFF2-40B4-BE49-F238E27FC236}">
                <a16:creationId xmlns:a16="http://schemas.microsoft.com/office/drawing/2014/main" id="{44D90D95-711F-1069-6FC4-6CFEE2E6700A}"/>
              </a:ext>
            </a:extLst>
          </p:cNvPr>
          <p:cNvPicPr>
            <a:picLocks noChangeAspect="1"/>
          </p:cNvPicPr>
          <p:nvPr/>
        </p:nvPicPr>
        <p:blipFill>
          <a:blip r:embed="rId26"/>
          <a:stretch>
            <a:fillRect/>
          </a:stretch>
        </p:blipFill>
        <p:spPr>
          <a:xfrm>
            <a:off x="2250273" y="4425814"/>
            <a:ext cx="791364" cy="791364"/>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2FB32F79-777E-94FA-2CE2-89919D06C99C}"/>
              </a:ext>
            </a:extLst>
          </p:cNvPr>
          <p:cNvPicPr>
            <a:picLocks noChangeAspect="1"/>
          </p:cNvPicPr>
          <p:nvPr/>
        </p:nvPicPr>
        <p:blipFill>
          <a:blip r:embed="rId27"/>
          <a:stretch>
            <a:fillRect/>
          </a:stretch>
        </p:blipFill>
        <p:spPr>
          <a:xfrm>
            <a:off x="2255810" y="5255079"/>
            <a:ext cx="773031" cy="773031"/>
          </a:xfrm>
          <a:prstGeom prst="rect">
            <a:avLst/>
          </a:prstGeom>
        </p:spPr>
      </p:pic>
      <p:sp>
        <p:nvSpPr>
          <p:cNvPr id="79" name="TextBox 78">
            <a:extLst>
              <a:ext uri="{FF2B5EF4-FFF2-40B4-BE49-F238E27FC236}">
                <a16:creationId xmlns:a16="http://schemas.microsoft.com/office/drawing/2014/main" id="{2E69856F-BF82-439C-8832-9A39081C99D9}"/>
              </a:ext>
            </a:extLst>
          </p:cNvPr>
          <p:cNvSpPr txBox="1"/>
          <p:nvPr/>
        </p:nvSpPr>
        <p:spPr>
          <a:xfrm>
            <a:off x="2942305" y="4576215"/>
            <a:ext cx="1212573" cy="507831"/>
          </a:xfrm>
          <a:prstGeom prst="rect">
            <a:avLst/>
          </a:prstGeom>
          <a:noFill/>
        </p:spPr>
        <p:txBody>
          <a:bodyPr wrap="square" rtlCol="0">
            <a:spAutoFit/>
          </a:bodyPr>
          <a:lstStyle/>
          <a:p>
            <a:pPr algn="ctr"/>
            <a:r>
              <a:rPr lang="en-US" sz="1600" b="1">
                <a:latin typeface="Bahnschrift SemiCondensed" panose="020B0502040204020203" pitchFamily="34" charset="0"/>
              </a:rPr>
              <a:t>Submarine</a:t>
            </a:r>
          </a:p>
          <a:p>
            <a:pPr algn="ctr"/>
            <a:r>
              <a:rPr lang="en-US" sz="1100">
                <a:latin typeface="Bahnschrift SemiCondensed" panose="020B0502040204020203" pitchFamily="34" charset="0"/>
              </a:rPr>
              <a:t>Subsurface</a:t>
            </a:r>
            <a:endParaRPr lang="en-US" sz="1050">
              <a:latin typeface="Bahnschrift SemiCondensed" panose="020B0502040204020203" pitchFamily="34" charset="0"/>
            </a:endParaRPr>
          </a:p>
        </p:txBody>
      </p:sp>
      <p:sp>
        <p:nvSpPr>
          <p:cNvPr id="80" name="TextBox 79">
            <a:extLst>
              <a:ext uri="{FF2B5EF4-FFF2-40B4-BE49-F238E27FC236}">
                <a16:creationId xmlns:a16="http://schemas.microsoft.com/office/drawing/2014/main" id="{2C5D9EC7-689E-F12A-32F9-0742D6C9D206}"/>
              </a:ext>
            </a:extLst>
          </p:cNvPr>
          <p:cNvSpPr txBox="1"/>
          <p:nvPr/>
        </p:nvSpPr>
        <p:spPr>
          <a:xfrm>
            <a:off x="2941040" y="5337174"/>
            <a:ext cx="1260976" cy="507831"/>
          </a:xfrm>
          <a:prstGeom prst="rect">
            <a:avLst/>
          </a:prstGeom>
          <a:noFill/>
        </p:spPr>
        <p:txBody>
          <a:bodyPr wrap="square" rtlCol="0">
            <a:spAutoFit/>
          </a:bodyPr>
          <a:lstStyle/>
          <a:p>
            <a:pPr algn="ctr"/>
            <a:r>
              <a:rPr lang="en-US" sz="1600" b="1">
                <a:latin typeface="Bahnschrift SemiCondensed" panose="020B0502040204020203" pitchFamily="34" charset="0"/>
              </a:rPr>
              <a:t>Patrol craft</a:t>
            </a:r>
          </a:p>
          <a:p>
            <a:pPr algn="ctr"/>
            <a:r>
              <a:rPr lang="en-US" sz="1100">
                <a:latin typeface="Bahnschrift SemiCondensed" panose="020B0502040204020203" pitchFamily="34" charset="0"/>
              </a:rPr>
              <a:t>Surface</a:t>
            </a:r>
          </a:p>
        </p:txBody>
      </p:sp>
      <p:sp>
        <p:nvSpPr>
          <p:cNvPr id="11" name="TextBox 10">
            <a:extLst>
              <a:ext uri="{FF2B5EF4-FFF2-40B4-BE49-F238E27FC236}">
                <a16:creationId xmlns:a16="http://schemas.microsoft.com/office/drawing/2014/main" id="{D7C4389E-185F-E794-9920-EDC8792660BF}"/>
              </a:ext>
            </a:extLst>
          </p:cNvPr>
          <p:cNvSpPr txBox="1"/>
          <p:nvPr/>
        </p:nvSpPr>
        <p:spPr>
          <a:xfrm>
            <a:off x="2224090" y="3667396"/>
            <a:ext cx="1789472" cy="338554"/>
          </a:xfrm>
          <a:prstGeom prst="rect">
            <a:avLst/>
          </a:prstGeom>
          <a:noFill/>
        </p:spPr>
        <p:txBody>
          <a:bodyPr wrap="square" rtlCol="0">
            <a:spAutoFit/>
          </a:bodyPr>
          <a:lstStyle/>
          <a:p>
            <a:pPr algn="ctr"/>
            <a:r>
              <a:rPr lang="en-US" sz="1600" b="1">
                <a:latin typeface="Bahnschrift SemiCondensed" panose="020B0502040204020203" pitchFamily="34" charset="0"/>
              </a:rPr>
              <a:t>Low Signature Units</a:t>
            </a:r>
          </a:p>
        </p:txBody>
      </p:sp>
      <p:grpSp>
        <p:nvGrpSpPr>
          <p:cNvPr id="13" name="Group 12">
            <a:extLst>
              <a:ext uri="{FF2B5EF4-FFF2-40B4-BE49-F238E27FC236}">
                <a16:creationId xmlns:a16="http://schemas.microsoft.com/office/drawing/2014/main" id="{0F71CBFE-30F2-08F2-71E3-1722F91CAC10}"/>
              </a:ext>
            </a:extLst>
          </p:cNvPr>
          <p:cNvGrpSpPr/>
          <p:nvPr/>
        </p:nvGrpSpPr>
        <p:grpSpPr>
          <a:xfrm>
            <a:off x="2493569" y="3962000"/>
            <a:ext cx="1460075" cy="430887"/>
            <a:chOff x="5180828" y="4479265"/>
            <a:chExt cx="1460075" cy="430887"/>
          </a:xfrm>
        </p:grpSpPr>
        <p:pic>
          <p:nvPicPr>
            <p:cNvPr id="12" name="Picture 11" descr="A logo with a number in a red and white circle&#10;&#10;Description automatically generated">
              <a:extLst>
                <a:ext uri="{FF2B5EF4-FFF2-40B4-BE49-F238E27FC236}">
                  <a16:creationId xmlns:a16="http://schemas.microsoft.com/office/drawing/2014/main" id="{C2408545-04D3-C6F7-FA41-85D3E89084AA}"/>
                </a:ext>
              </a:extLst>
            </p:cNvPr>
            <p:cNvPicPr>
              <a:picLocks noChangeAspect="1"/>
            </p:cNvPicPr>
            <p:nvPr/>
          </p:nvPicPr>
          <p:blipFill>
            <a:blip r:embed="rId28"/>
            <a:stretch>
              <a:fillRect/>
            </a:stretch>
          </p:blipFill>
          <p:spPr>
            <a:xfrm>
              <a:off x="5180828" y="4524660"/>
              <a:ext cx="333557" cy="340097"/>
            </a:xfrm>
            <a:prstGeom prst="rect">
              <a:avLst/>
            </a:prstGeom>
          </p:spPr>
        </p:pic>
        <p:sp>
          <p:nvSpPr>
            <p:cNvPr id="14" name="TextBox 13">
              <a:extLst>
                <a:ext uri="{FF2B5EF4-FFF2-40B4-BE49-F238E27FC236}">
                  <a16:creationId xmlns:a16="http://schemas.microsoft.com/office/drawing/2014/main" id="{12935043-F44E-ACFB-084D-7514B7D5BF3D}"/>
                </a:ext>
              </a:extLst>
            </p:cNvPr>
            <p:cNvSpPr txBox="1"/>
            <p:nvPr/>
          </p:nvSpPr>
          <p:spPr>
            <a:xfrm>
              <a:off x="5478167" y="4479265"/>
              <a:ext cx="1162736" cy="430887"/>
            </a:xfrm>
            <a:prstGeom prst="rect">
              <a:avLst/>
            </a:prstGeom>
            <a:noFill/>
          </p:spPr>
          <p:txBody>
            <a:bodyPr wrap="square">
              <a:spAutoFit/>
            </a:bodyPr>
            <a:lstStyle/>
            <a:p>
              <a:r>
                <a:rPr lang="en-US" sz="1100">
                  <a:latin typeface="Bahnschrift SemiCondensed" panose="020B0502040204020203" pitchFamily="34" charset="0"/>
                </a:rPr>
                <a:t>Detectable only by local sensors</a:t>
              </a:r>
            </a:p>
          </p:txBody>
        </p:sp>
      </p:grpSp>
      <p:pic>
        <p:nvPicPr>
          <p:cNvPr id="16" name="Picture 15" descr="Graphical user interface&#10;&#10;Description automatically generated">
            <a:extLst>
              <a:ext uri="{FF2B5EF4-FFF2-40B4-BE49-F238E27FC236}">
                <a16:creationId xmlns:a16="http://schemas.microsoft.com/office/drawing/2014/main" id="{AA4101A8-E654-3708-3E41-ECF000F9B0C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55264" y="6049552"/>
            <a:ext cx="774122" cy="774122"/>
          </a:xfrm>
          <a:prstGeom prst="rect">
            <a:avLst/>
          </a:prstGeom>
        </p:spPr>
      </p:pic>
      <p:sp>
        <p:nvSpPr>
          <p:cNvPr id="18" name="TextBox 17">
            <a:extLst>
              <a:ext uri="{FF2B5EF4-FFF2-40B4-BE49-F238E27FC236}">
                <a16:creationId xmlns:a16="http://schemas.microsoft.com/office/drawing/2014/main" id="{79A513E6-A438-8CC5-AAE0-F26BE9C890EF}"/>
              </a:ext>
            </a:extLst>
          </p:cNvPr>
          <p:cNvSpPr txBox="1"/>
          <p:nvPr/>
        </p:nvSpPr>
        <p:spPr>
          <a:xfrm>
            <a:off x="3000569" y="5998468"/>
            <a:ext cx="1194419" cy="959237"/>
          </a:xfrm>
          <a:prstGeom prst="rect">
            <a:avLst/>
          </a:prstGeom>
          <a:noFill/>
        </p:spPr>
        <p:txBody>
          <a:bodyPr wrap="square" rtlCol="0">
            <a:spAutoFit/>
          </a:bodyPr>
          <a:lstStyle/>
          <a:p>
            <a:pPr algn="ctr">
              <a:lnSpc>
                <a:spcPts val="1400"/>
              </a:lnSpc>
            </a:pPr>
            <a:r>
              <a:rPr lang="en-US" sz="1600" b="1">
                <a:latin typeface="Bahnschrift SemiCondensed" panose="020B0502040204020203" pitchFamily="34" charset="0"/>
              </a:rPr>
              <a:t>Brown Background</a:t>
            </a:r>
          </a:p>
          <a:p>
            <a:pPr algn="ctr"/>
            <a:r>
              <a:rPr lang="en-US" sz="1100">
                <a:latin typeface="Bahnschrift SemiCondensed" panose="020B0502040204020203" pitchFamily="34" charset="0"/>
              </a:rPr>
              <a:t>Restricted to operating near friendly ports</a:t>
            </a:r>
          </a:p>
        </p:txBody>
      </p:sp>
      <p:sp>
        <p:nvSpPr>
          <p:cNvPr id="19" name="TextBox 18">
            <a:extLst>
              <a:ext uri="{FF2B5EF4-FFF2-40B4-BE49-F238E27FC236}">
                <a16:creationId xmlns:a16="http://schemas.microsoft.com/office/drawing/2014/main" id="{EB08D446-7A0A-F379-DAFE-FC00A706EC67}"/>
              </a:ext>
            </a:extLst>
          </p:cNvPr>
          <p:cNvSpPr txBox="1"/>
          <p:nvPr/>
        </p:nvSpPr>
        <p:spPr>
          <a:xfrm>
            <a:off x="4365118" y="7097885"/>
            <a:ext cx="2379796" cy="1015663"/>
          </a:xfrm>
          <a:prstGeom prst="rect">
            <a:avLst/>
          </a:prstGeom>
          <a:noFill/>
        </p:spPr>
        <p:txBody>
          <a:bodyPr wrap="square" rtlCol="0">
            <a:spAutoFit/>
          </a:bodyPr>
          <a:lstStyle/>
          <a:p>
            <a:r>
              <a:rPr lang="en-US" sz="1600" b="1">
                <a:latin typeface="Bahnschrift SemiCondensed" panose="020B0502040204020203" pitchFamily="34" charset="0"/>
              </a:rPr>
              <a:t>ASW Mode</a:t>
            </a:r>
          </a:p>
          <a:p>
            <a:r>
              <a:rPr lang="en-US" sz="1100">
                <a:latin typeface="Bahnschrift SemiCondensed" panose="020B0502040204020203" pitchFamily="34" charset="0"/>
              </a:rPr>
              <a:t>Surface vessels may move a maximum of one hex in ASW mode. Subsurface vessels may not move at all in ASW mode.</a:t>
            </a:r>
          </a:p>
        </p:txBody>
      </p:sp>
      <p:sp>
        <p:nvSpPr>
          <p:cNvPr id="20" name="TextBox 19">
            <a:extLst>
              <a:ext uri="{FF2B5EF4-FFF2-40B4-BE49-F238E27FC236}">
                <a16:creationId xmlns:a16="http://schemas.microsoft.com/office/drawing/2014/main" id="{909605BD-5DBA-AD87-C1B2-CA216CE74B36}"/>
              </a:ext>
            </a:extLst>
          </p:cNvPr>
          <p:cNvSpPr txBox="1"/>
          <p:nvPr/>
        </p:nvSpPr>
        <p:spPr>
          <a:xfrm>
            <a:off x="4356805" y="8077834"/>
            <a:ext cx="2379796" cy="1015663"/>
          </a:xfrm>
          <a:prstGeom prst="rect">
            <a:avLst/>
          </a:prstGeom>
          <a:noFill/>
        </p:spPr>
        <p:txBody>
          <a:bodyPr wrap="square" rtlCol="0">
            <a:spAutoFit/>
          </a:bodyPr>
          <a:lstStyle/>
          <a:p>
            <a:r>
              <a:rPr lang="en-US" sz="1600" b="1">
                <a:latin typeface="Bahnschrift SemiCondensed" panose="020B0502040204020203" pitchFamily="34" charset="0"/>
              </a:rPr>
              <a:t>Silent Running &amp; Cavitation</a:t>
            </a:r>
          </a:p>
          <a:p>
            <a:r>
              <a:rPr lang="en-US" sz="1100">
                <a:latin typeface="Bahnschrift SemiCondensed" panose="020B0502040204020203" pitchFamily="34" charset="0"/>
              </a:rPr>
              <a:t>Detections against stationary submarines are demoted. Detections against submarines that are moving at maximum speed are promoted.</a:t>
            </a:r>
          </a:p>
        </p:txBody>
      </p:sp>
      <p:pic>
        <p:nvPicPr>
          <p:cNvPr id="27" name="Graphic 26">
            <a:extLst>
              <a:ext uri="{FF2B5EF4-FFF2-40B4-BE49-F238E27FC236}">
                <a16:creationId xmlns:a16="http://schemas.microsoft.com/office/drawing/2014/main" id="{35D12F2A-A0B1-41A1-3CBC-2E8CF2B4C20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439152" y="1781328"/>
            <a:ext cx="428272" cy="428272"/>
          </a:xfrm>
          <a:prstGeom prst="rect">
            <a:avLst/>
          </a:prstGeom>
        </p:spPr>
      </p:pic>
      <p:pic>
        <p:nvPicPr>
          <p:cNvPr id="28" name="Graphic 27">
            <a:extLst>
              <a:ext uri="{FF2B5EF4-FFF2-40B4-BE49-F238E27FC236}">
                <a16:creationId xmlns:a16="http://schemas.microsoft.com/office/drawing/2014/main" id="{59A80A50-C89C-EA39-C39C-EF455584363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493569" y="4014940"/>
            <a:ext cx="309893" cy="309893"/>
          </a:xfrm>
          <a:prstGeom prst="rect">
            <a:avLst/>
          </a:prstGeom>
        </p:spPr>
      </p:pic>
      <p:pic>
        <p:nvPicPr>
          <p:cNvPr id="26" name="Graphic 25">
            <a:extLst>
              <a:ext uri="{FF2B5EF4-FFF2-40B4-BE49-F238E27FC236}">
                <a16:creationId xmlns:a16="http://schemas.microsoft.com/office/drawing/2014/main" id="{68940AAB-7F6B-BECE-B144-2588E85D636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776" y="7046121"/>
            <a:ext cx="4359342" cy="1937485"/>
          </a:xfrm>
          <a:prstGeom prst="rect">
            <a:avLst/>
          </a:prstGeom>
        </p:spPr>
      </p:pic>
      <p:sp>
        <p:nvSpPr>
          <p:cNvPr id="29" name="&quot;Not Allowed&quot; Symbol 28">
            <a:extLst>
              <a:ext uri="{FF2B5EF4-FFF2-40B4-BE49-F238E27FC236}">
                <a16:creationId xmlns:a16="http://schemas.microsoft.com/office/drawing/2014/main" id="{239D704F-A685-247C-76F1-68B0CAA696EA}"/>
              </a:ext>
            </a:extLst>
          </p:cNvPr>
          <p:cNvSpPr/>
          <p:nvPr/>
        </p:nvSpPr>
        <p:spPr>
          <a:xfrm>
            <a:off x="2300537" y="7690033"/>
            <a:ext cx="384692" cy="387801"/>
          </a:xfrm>
          <a:prstGeom prst="noSmoking">
            <a:avLst>
              <a:gd name="adj" fmla="val 7108"/>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quot;Not Allowed&quot; Symbol 29">
            <a:extLst>
              <a:ext uri="{FF2B5EF4-FFF2-40B4-BE49-F238E27FC236}">
                <a16:creationId xmlns:a16="http://schemas.microsoft.com/office/drawing/2014/main" id="{FF606636-AEFC-6267-E644-B6D1D1CF2847}"/>
              </a:ext>
            </a:extLst>
          </p:cNvPr>
          <p:cNvSpPr/>
          <p:nvPr/>
        </p:nvSpPr>
        <p:spPr>
          <a:xfrm>
            <a:off x="3222376" y="7673948"/>
            <a:ext cx="384692" cy="387801"/>
          </a:xfrm>
          <a:prstGeom prst="noSmoking">
            <a:avLst>
              <a:gd name="adj" fmla="val 7108"/>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quot;Not Allowed&quot; Symbol 30">
            <a:extLst>
              <a:ext uri="{FF2B5EF4-FFF2-40B4-BE49-F238E27FC236}">
                <a16:creationId xmlns:a16="http://schemas.microsoft.com/office/drawing/2014/main" id="{5E21CF68-C069-F60D-2784-B3EC2241ED83}"/>
              </a:ext>
            </a:extLst>
          </p:cNvPr>
          <p:cNvSpPr/>
          <p:nvPr/>
        </p:nvSpPr>
        <p:spPr>
          <a:xfrm>
            <a:off x="2798919" y="8104090"/>
            <a:ext cx="384692" cy="387801"/>
          </a:xfrm>
          <a:prstGeom prst="noSmoking">
            <a:avLst>
              <a:gd name="adj" fmla="val 7108"/>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quot;Not Allowed&quot; Symbol 31">
            <a:extLst>
              <a:ext uri="{FF2B5EF4-FFF2-40B4-BE49-F238E27FC236}">
                <a16:creationId xmlns:a16="http://schemas.microsoft.com/office/drawing/2014/main" id="{A943267E-675D-8039-06C5-694A6B9B1D74}"/>
              </a:ext>
            </a:extLst>
          </p:cNvPr>
          <p:cNvSpPr/>
          <p:nvPr/>
        </p:nvSpPr>
        <p:spPr>
          <a:xfrm>
            <a:off x="2684732" y="8418954"/>
            <a:ext cx="384692" cy="387801"/>
          </a:xfrm>
          <a:prstGeom prst="noSmoking">
            <a:avLst>
              <a:gd name="adj" fmla="val 7108"/>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quot;Not Allowed&quot; Symbol 32">
            <a:extLst>
              <a:ext uri="{FF2B5EF4-FFF2-40B4-BE49-F238E27FC236}">
                <a16:creationId xmlns:a16="http://schemas.microsoft.com/office/drawing/2014/main" id="{D44787CF-93DA-ECC0-38C4-D92975D8FD12}"/>
              </a:ext>
            </a:extLst>
          </p:cNvPr>
          <p:cNvSpPr/>
          <p:nvPr/>
        </p:nvSpPr>
        <p:spPr>
          <a:xfrm>
            <a:off x="1726705" y="8087721"/>
            <a:ext cx="384692" cy="387801"/>
          </a:xfrm>
          <a:prstGeom prst="noSmoking">
            <a:avLst>
              <a:gd name="adj" fmla="val 7108"/>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quot;Not Allowed&quot; Symbol 33">
            <a:extLst>
              <a:ext uri="{FF2B5EF4-FFF2-40B4-BE49-F238E27FC236}">
                <a16:creationId xmlns:a16="http://schemas.microsoft.com/office/drawing/2014/main" id="{A65E6725-54EF-D84A-7620-7E7891444063}"/>
              </a:ext>
            </a:extLst>
          </p:cNvPr>
          <p:cNvSpPr/>
          <p:nvPr/>
        </p:nvSpPr>
        <p:spPr>
          <a:xfrm>
            <a:off x="1872029" y="8418954"/>
            <a:ext cx="384692" cy="387801"/>
          </a:xfrm>
          <a:prstGeom prst="noSmoking">
            <a:avLst>
              <a:gd name="adj" fmla="val 7108"/>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0944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EFE68A7-669F-7363-BB80-2040713CEE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0200" y="5921159"/>
            <a:ext cx="371691" cy="371691"/>
          </a:xfrm>
          <a:prstGeom prst="rect">
            <a:avLst/>
          </a:prstGeom>
        </p:spPr>
      </p:pic>
      <p:sp>
        <p:nvSpPr>
          <p:cNvPr id="10" name="TextBox 9">
            <a:extLst>
              <a:ext uri="{FF2B5EF4-FFF2-40B4-BE49-F238E27FC236}">
                <a16:creationId xmlns:a16="http://schemas.microsoft.com/office/drawing/2014/main" id="{20C7C919-0F99-7B0D-44F2-3AFC70914E5D}"/>
              </a:ext>
            </a:extLst>
          </p:cNvPr>
          <p:cNvSpPr txBox="1"/>
          <p:nvPr/>
        </p:nvSpPr>
        <p:spPr>
          <a:xfrm>
            <a:off x="497917" y="175612"/>
            <a:ext cx="5833610" cy="584775"/>
          </a:xfrm>
          <a:prstGeom prst="rect">
            <a:avLst/>
          </a:prstGeom>
          <a:noFill/>
        </p:spPr>
        <p:txBody>
          <a:bodyPr wrap="square" rtlCol="0">
            <a:spAutoFit/>
          </a:bodyPr>
          <a:lstStyle/>
          <a:p>
            <a:pPr algn="ctr"/>
            <a:r>
              <a:rPr lang="en-US" sz="3200">
                <a:latin typeface="Bahnschrift SemiCondensed" panose="020B0502040204020203" pitchFamily="34" charset="0"/>
              </a:rPr>
              <a:t>Air Counters</a:t>
            </a:r>
          </a:p>
        </p:txBody>
      </p:sp>
      <p:pic>
        <p:nvPicPr>
          <p:cNvPr id="12" name="Graphic 11">
            <a:extLst>
              <a:ext uri="{FF2B5EF4-FFF2-40B4-BE49-F238E27FC236}">
                <a16:creationId xmlns:a16="http://schemas.microsoft.com/office/drawing/2014/main" id="{2D19F9A4-27D8-E2C1-6817-B8DE8AA3BA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432" y="936821"/>
            <a:ext cx="467820" cy="584775"/>
          </a:xfrm>
          <a:prstGeom prst="rect">
            <a:avLst/>
          </a:prstGeom>
          <a:effectLst>
            <a:outerShdw blurRad="50800" dist="38100" algn="l" rotWithShape="0">
              <a:prstClr val="black">
                <a:alpha val="40000"/>
              </a:prstClr>
            </a:outerShdw>
          </a:effectLst>
        </p:spPr>
      </p:pic>
      <p:pic>
        <p:nvPicPr>
          <p:cNvPr id="25" name="Picture 24" descr="A blue circle with a white silhouette of a military plane and a white star&#10;&#10;Description automatically generated">
            <a:extLst>
              <a:ext uri="{FF2B5EF4-FFF2-40B4-BE49-F238E27FC236}">
                <a16:creationId xmlns:a16="http://schemas.microsoft.com/office/drawing/2014/main" id="{5FCB40C5-0983-994B-C7D7-44A34C144DE3}"/>
              </a:ext>
            </a:extLst>
          </p:cNvPr>
          <p:cNvPicPr>
            <a:picLocks noChangeAspect="1"/>
          </p:cNvPicPr>
          <p:nvPr/>
        </p:nvPicPr>
        <p:blipFill>
          <a:blip r:embed="rId6"/>
          <a:stretch>
            <a:fillRect/>
          </a:stretch>
        </p:blipFill>
        <p:spPr>
          <a:xfrm>
            <a:off x="5098402" y="6056307"/>
            <a:ext cx="1057275" cy="1057275"/>
          </a:xfrm>
          <a:prstGeom prst="rect">
            <a:avLst/>
          </a:prstGeom>
        </p:spPr>
      </p:pic>
      <p:pic>
        <p:nvPicPr>
          <p:cNvPr id="27" name="Graphic 26">
            <a:extLst>
              <a:ext uri="{FF2B5EF4-FFF2-40B4-BE49-F238E27FC236}">
                <a16:creationId xmlns:a16="http://schemas.microsoft.com/office/drawing/2014/main" id="{3AC42826-7B3C-D665-490E-1DA46849CB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16698" y="2937107"/>
            <a:ext cx="466725" cy="485972"/>
          </a:xfrm>
          <a:prstGeom prst="rect">
            <a:avLst/>
          </a:prstGeom>
        </p:spPr>
      </p:pic>
      <p:pic>
        <p:nvPicPr>
          <p:cNvPr id="28" name="Graphic 27">
            <a:extLst>
              <a:ext uri="{FF2B5EF4-FFF2-40B4-BE49-F238E27FC236}">
                <a16:creationId xmlns:a16="http://schemas.microsoft.com/office/drawing/2014/main" id="{23C41F3A-620B-6B3F-B632-9B830C3DF3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7895" y="1029166"/>
            <a:ext cx="466725" cy="466725"/>
          </a:xfrm>
          <a:prstGeom prst="rect">
            <a:avLst/>
          </a:prstGeom>
        </p:spPr>
      </p:pic>
      <p:sp>
        <p:nvSpPr>
          <p:cNvPr id="32" name="Graphic 30">
            <a:extLst>
              <a:ext uri="{FF2B5EF4-FFF2-40B4-BE49-F238E27FC236}">
                <a16:creationId xmlns:a16="http://schemas.microsoft.com/office/drawing/2014/main" id="{32B2C2C5-5EA5-059C-C93A-50B5D15D64A9}"/>
              </a:ext>
            </a:extLst>
          </p:cNvPr>
          <p:cNvSpPr/>
          <p:nvPr/>
        </p:nvSpPr>
        <p:spPr>
          <a:xfrm>
            <a:off x="477598" y="1714827"/>
            <a:ext cx="1413777" cy="318845"/>
          </a:xfrm>
          <a:custGeom>
            <a:avLst/>
            <a:gdLst>
              <a:gd name="connsiteX0" fmla="*/ 25975 w 1413777"/>
              <a:gd name="connsiteY0" fmla="*/ 190622 h 318845"/>
              <a:gd name="connsiteX1" fmla="*/ 453442 w 1413777"/>
              <a:gd name="connsiteY1" fmla="*/ 188885 h 318845"/>
              <a:gd name="connsiteX2" fmla="*/ 465726 w 1413777"/>
              <a:gd name="connsiteY2" fmla="*/ 157377 h 318845"/>
              <a:gd name="connsiteX3" fmla="*/ 551580 w 1413777"/>
              <a:gd name="connsiteY3" fmla="*/ 157377 h 318845"/>
              <a:gd name="connsiteX4" fmla="*/ 574343 w 1413777"/>
              <a:gd name="connsiteY4" fmla="*/ 148631 h 318845"/>
              <a:gd name="connsiteX5" fmla="*/ 583089 w 1413777"/>
              <a:gd name="connsiteY5" fmla="*/ 122327 h 318845"/>
              <a:gd name="connsiteX6" fmla="*/ 616404 w 1413777"/>
              <a:gd name="connsiteY6" fmla="*/ 110042 h 318845"/>
              <a:gd name="connsiteX7" fmla="*/ 626884 w 1413777"/>
              <a:gd name="connsiteY7" fmla="*/ 108308 h 318845"/>
              <a:gd name="connsiteX8" fmla="*/ 639169 w 1413777"/>
              <a:gd name="connsiteY8" fmla="*/ 62778 h 318845"/>
              <a:gd name="connsiteX9" fmla="*/ 660197 w 1413777"/>
              <a:gd name="connsiteY9" fmla="*/ 29462 h 318845"/>
              <a:gd name="connsiteX10" fmla="*/ 677688 w 1413777"/>
              <a:gd name="connsiteY10" fmla="*/ -311 h 318845"/>
              <a:gd name="connsiteX11" fmla="*/ 733768 w 1413777"/>
              <a:gd name="connsiteY11" fmla="*/ -311 h 318845"/>
              <a:gd name="connsiteX12" fmla="*/ 735503 w 1413777"/>
              <a:gd name="connsiteY12" fmla="*/ 118856 h 318845"/>
              <a:gd name="connsiteX13" fmla="*/ 782768 w 1413777"/>
              <a:gd name="connsiteY13" fmla="*/ 120592 h 318845"/>
              <a:gd name="connsiteX14" fmla="*/ 782768 w 1413777"/>
              <a:gd name="connsiteY14" fmla="*/ 76797 h 318845"/>
              <a:gd name="connsiteX15" fmla="*/ 803796 w 1413777"/>
              <a:gd name="connsiteY15" fmla="*/ 82003 h 318845"/>
              <a:gd name="connsiteX16" fmla="*/ 800326 w 1413777"/>
              <a:gd name="connsiteY16" fmla="*/ 6697 h 318845"/>
              <a:gd name="connsiteX17" fmla="*/ 877367 w 1413777"/>
              <a:gd name="connsiteY17" fmla="*/ 6697 h 318845"/>
              <a:gd name="connsiteX18" fmla="*/ 877367 w 1413777"/>
              <a:gd name="connsiteY18" fmla="*/ 57504 h 318845"/>
              <a:gd name="connsiteX19" fmla="*/ 921230 w 1413777"/>
              <a:gd name="connsiteY19" fmla="*/ 57504 h 318845"/>
              <a:gd name="connsiteX20" fmla="*/ 919425 w 1413777"/>
              <a:gd name="connsiteY20" fmla="*/ 120592 h 318845"/>
              <a:gd name="connsiteX21" fmla="*/ 954475 w 1413777"/>
              <a:gd name="connsiteY21" fmla="*/ 122327 h 318845"/>
              <a:gd name="connsiteX22" fmla="*/ 954475 w 1413777"/>
              <a:gd name="connsiteY22" fmla="*/ 178405 h 318845"/>
              <a:gd name="connsiteX23" fmla="*/ 1401233 w 1413777"/>
              <a:gd name="connsiteY23" fmla="*/ 180142 h 318845"/>
              <a:gd name="connsiteX24" fmla="*/ 1413518 w 1413777"/>
              <a:gd name="connsiteY24" fmla="*/ 215122 h 318845"/>
              <a:gd name="connsiteX25" fmla="*/ 1401233 w 1413777"/>
              <a:gd name="connsiteY25" fmla="*/ 236150 h 318845"/>
              <a:gd name="connsiteX26" fmla="*/ 1376666 w 1413777"/>
              <a:gd name="connsiteY26" fmla="*/ 265996 h 318845"/>
              <a:gd name="connsiteX27" fmla="*/ 1362714 w 1413777"/>
              <a:gd name="connsiteY27" fmla="*/ 314995 h 318845"/>
              <a:gd name="connsiteX28" fmla="*/ 85524 w 1413777"/>
              <a:gd name="connsiteY28" fmla="*/ 318534 h 318845"/>
              <a:gd name="connsiteX29" fmla="*/ 64496 w 1413777"/>
              <a:gd name="connsiteY29" fmla="*/ 286956 h 318845"/>
              <a:gd name="connsiteX30" fmla="*/ 36525 w 1413777"/>
              <a:gd name="connsiteY30" fmla="*/ 255446 h 318845"/>
              <a:gd name="connsiteX31" fmla="*/ 1475 w 1413777"/>
              <a:gd name="connsiteY31" fmla="*/ 239691 h 318845"/>
              <a:gd name="connsiteX32" fmla="*/ -259 w 1413777"/>
              <a:gd name="connsiteY32" fmla="*/ 187151 h 31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13777" h="318845">
                <a:moveTo>
                  <a:pt x="25975" y="190622"/>
                </a:moveTo>
                <a:lnTo>
                  <a:pt x="453442" y="188885"/>
                </a:lnTo>
                <a:lnTo>
                  <a:pt x="465726" y="157377"/>
                </a:lnTo>
                <a:lnTo>
                  <a:pt x="551580" y="157377"/>
                </a:lnTo>
                <a:lnTo>
                  <a:pt x="574343" y="148631"/>
                </a:lnTo>
                <a:lnTo>
                  <a:pt x="583089" y="122327"/>
                </a:lnTo>
                <a:lnTo>
                  <a:pt x="616404" y="110042"/>
                </a:lnTo>
                <a:lnTo>
                  <a:pt x="626884" y="108308"/>
                </a:lnTo>
                <a:lnTo>
                  <a:pt x="639169" y="62778"/>
                </a:lnTo>
                <a:lnTo>
                  <a:pt x="660197" y="29462"/>
                </a:lnTo>
                <a:lnTo>
                  <a:pt x="677688" y="-311"/>
                </a:lnTo>
                <a:lnTo>
                  <a:pt x="733768" y="-311"/>
                </a:lnTo>
                <a:lnTo>
                  <a:pt x="735503" y="118856"/>
                </a:lnTo>
                <a:lnTo>
                  <a:pt x="782768" y="120592"/>
                </a:lnTo>
                <a:lnTo>
                  <a:pt x="782768" y="76797"/>
                </a:lnTo>
                <a:lnTo>
                  <a:pt x="803796" y="82003"/>
                </a:lnTo>
                <a:lnTo>
                  <a:pt x="800326" y="6697"/>
                </a:lnTo>
                <a:lnTo>
                  <a:pt x="877367" y="6697"/>
                </a:lnTo>
                <a:lnTo>
                  <a:pt x="877367" y="57504"/>
                </a:lnTo>
                <a:lnTo>
                  <a:pt x="921230" y="57504"/>
                </a:lnTo>
                <a:lnTo>
                  <a:pt x="919425" y="120592"/>
                </a:lnTo>
                <a:lnTo>
                  <a:pt x="954475" y="122327"/>
                </a:lnTo>
                <a:lnTo>
                  <a:pt x="954475" y="178405"/>
                </a:lnTo>
                <a:lnTo>
                  <a:pt x="1401233" y="180142"/>
                </a:lnTo>
                <a:lnTo>
                  <a:pt x="1413518" y="215122"/>
                </a:lnTo>
                <a:lnTo>
                  <a:pt x="1401233" y="236150"/>
                </a:lnTo>
                <a:lnTo>
                  <a:pt x="1376666" y="265996"/>
                </a:lnTo>
                <a:lnTo>
                  <a:pt x="1362714" y="314995"/>
                </a:lnTo>
                <a:lnTo>
                  <a:pt x="85524" y="318534"/>
                </a:lnTo>
                <a:lnTo>
                  <a:pt x="64496" y="286956"/>
                </a:lnTo>
                <a:lnTo>
                  <a:pt x="36525" y="255446"/>
                </a:lnTo>
                <a:lnTo>
                  <a:pt x="1475" y="239691"/>
                </a:lnTo>
                <a:lnTo>
                  <a:pt x="-259" y="187151"/>
                </a:lnTo>
                <a:close/>
              </a:path>
            </a:pathLst>
          </a:custGeom>
          <a:solidFill>
            <a:srgbClr val="599AD5"/>
          </a:solidFill>
          <a:ln w="27708" cap="rnd">
            <a:solidFill>
              <a:srgbClr val="FFFFFF"/>
            </a:solidFill>
            <a:prstDash val="solid"/>
            <a:miter/>
          </a:ln>
        </p:spPr>
        <p:txBody>
          <a:bodyPr rtlCol="0" anchor="ctr"/>
          <a:lstStyle/>
          <a:p>
            <a:endParaRPr lang="en-US"/>
          </a:p>
        </p:txBody>
      </p:sp>
      <p:pic>
        <p:nvPicPr>
          <p:cNvPr id="34" name="Picture 33" descr="A green circle with a white airplane and a blue border&#10;&#10;Description automatically generated">
            <a:extLst>
              <a:ext uri="{FF2B5EF4-FFF2-40B4-BE49-F238E27FC236}">
                <a16:creationId xmlns:a16="http://schemas.microsoft.com/office/drawing/2014/main" id="{782848B4-0383-A322-9D1D-89AF9F35313C}"/>
              </a:ext>
            </a:extLst>
          </p:cNvPr>
          <p:cNvPicPr>
            <a:picLocks noChangeAspect="1"/>
          </p:cNvPicPr>
          <p:nvPr/>
        </p:nvPicPr>
        <p:blipFill>
          <a:blip r:embed="rId11"/>
          <a:stretch>
            <a:fillRect/>
          </a:stretch>
        </p:blipFill>
        <p:spPr>
          <a:xfrm>
            <a:off x="5145273" y="4690700"/>
            <a:ext cx="959173" cy="959173"/>
          </a:xfrm>
          <a:prstGeom prst="rect">
            <a:avLst/>
          </a:prstGeom>
        </p:spPr>
      </p:pic>
      <p:grpSp>
        <p:nvGrpSpPr>
          <p:cNvPr id="2" name="Group 1">
            <a:extLst>
              <a:ext uri="{FF2B5EF4-FFF2-40B4-BE49-F238E27FC236}">
                <a16:creationId xmlns:a16="http://schemas.microsoft.com/office/drawing/2014/main" id="{52DFBB87-3727-1F2B-ABA7-9D031F6E3298}"/>
              </a:ext>
            </a:extLst>
          </p:cNvPr>
          <p:cNvGrpSpPr/>
          <p:nvPr/>
        </p:nvGrpSpPr>
        <p:grpSpPr>
          <a:xfrm>
            <a:off x="2453212" y="4729792"/>
            <a:ext cx="2164342" cy="680166"/>
            <a:chOff x="2336833" y="7310359"/>
            <a:chExt cx="2164342" cy="680166"/>
          </a:xfrm>
        </p:grpSpPr>
        <p:pic>
          <p:nvPicPr>
            <p:cNvPr id="44" name="Graphic 43">
              <a:extLst>
                <a:ext uri="{FF2B5EF4-FFF2-40B4-BE49-F238E27FC236}">
                  <a16:creationId xmlns:a16="http://schemas.microsoft.com/office/drawing/2014/main" id="{4ED4A81F-DC76-7BC7-B013-3A705B0FA6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37567" y="7310360"/>
              <a:ext cx="514350" cy="200025"/>
            </a:xfrm>
            <a:prstGeom prst="rect">
              <a:avLst/>
            </a:prstGeom>
          </p:spPr>
        </p:pic>
        <p:pic>
          <p:nvPicPr>
            <p:cNvPr id="46" name="Graphic 45">
              <a:extLst>
                <a:ext uri="{FF2B5EF4-FFF2-40B4-BE49-F238E27FC236}">
                  <a16:creationId xmlns:a16="http://schemas.microsoft.com/office/drawing/2014/main" id="{66C68450-72F2-E51D-0881-B4DCBBEFA6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9040" y="7310360"/>
              <a:ext cx="514350" cy="200025"/>
            </a:xfrm>
            <a:prstGeom prst="rect">
              <a:avLst/>
            </a:prstGeom>
          </p:spPr>
        </p:pic>
        <p:pic>
          <p:nvPicPr>
            <p:cNvPr id="48" name="Graphic 47">
              <a:extLst>
                <a:ext uri="{FF2B5EF4-FFF2-40B4-BE49-F238E27FC236}">
                  <a16:creationId xmlns:a16="http://schemas.microsoft.com/office/drawing/2014/main" id="{BAA2FD69-B026-9774-3E03-F72E30070E5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40513" y="7310359"/>
              <a:ext cx="647700" cy="200025"/>
            </a:xfrm>
            <a:prstGeom prst="rect">
              <a:avLst/>
            </a:prstGeom>
          </p:spPr>
        </p:pic>
        <p:pic>
          <p:nvPicPr>
            <p:cNvPr id="50" name="Graphic 49">
              <a:extLst>
                <a:ext uri="{FF2B5EF4-FFF2-40B4-BE49-F238E27FC236}">
                  <a16:creationId xmlns:a16="http://schemas.microsoft.com/office/drawing/2014/main" id="{219468D0-D000-7719-3449-CE228AE6133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43775" y="7790499"/>
              <a:ext cx="647700" cy="200025"/>
            </a:xfrm>
            <a:prstGeom prst="rect">
              <a:avLst/>
            </a:prstGeom>
          </p:spPr>
        </p:pic>
        <p:pic>
          <p:nvPicPr>
            <p:cNvPr id="52" name="Graphic 51">
              <a:extLst>
                <a:ext uri="{FF2B5EF4-FFF2-40B4-BE49-F238E27FC236}">
                  <a16:creationId xmlns:a16="http://schemas.microsoft.com/office/drawing/2014/main" id="{FED72049-42B1-4147-6F1D-A4C1F4CC11B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34450" y="7559988"/>
              <a:ext cx="466725" cy="200025"/>
            </a:xfrm>
            <a:prstGeom prst="rect">
              <a:avLst/>
            </a:prstGeom>
          </p:spPr>
        </p:pic>
        <p:pic>
          <p:nvPicPr>
            <p:cNvPr id="54" name="Graphic 53">
              <a:extLst>
                <a:ext uri="{FF2B5EF4-FFF2-40B4-BE49-F238E27FC236}">
                  <a16:creationId xmlns:a16="http://schemas.microsoft.com/office/drawing/2014/main" id="{0ECBD478-F37F-695E-6641-D25BC1340DD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36833" y="7560611"/>
              <a:ext cx="571500" cy="200025"/>
            </a:xfrm>
            <a:prstGeom prst="rect">
              <a:avLst/>
            </a:prstGeom>
          </p:spPr>
        </p:pic>
        <p:pic>
          <p:nvPicPr>
            <p:cNvPr id="56" name="Graphic 55">
              <a:extLst>
                <a:ext uri="{FF2B5EF4-FFF2-40B4-BE49-F238E27FC236}">
                  <a16:creationId xmlns:a16="http://schemas.microsoft.com/office/drawing/2014/main" id="{17BA495B-68B0-AF80-408A-29B15D7FF0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952279" y="7559988"/>
              <a:ext cx="1038225" cy="200025"/>
            </a:xfrm>
            <a:prstGeom prst="rect">
              <a:avLst/>
            </a:prstGeom>
          </p:spPr>
        </p:pic>
        <p:pic>
          <p:nvPicPr>
            <p:cNvPr id="58" name="Graphic 57">
              <a:extLst>
                <a:ext uri="{FF2B5EF4-FFF2-40B4-BE49-F238E27FC236}">
                  <a16:creationId xmlns:a16="http://schemas.microsoft.com/office/drawing/2014/main" id="{78DB23EB-D993-AFD2-7B5F-0E1E0014550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31363" y="7790500"/>
              <a:ext cx="1057275" cy="200025"/>
            </a:xfrm>
            <a:prstGeom prst="rect">
              <a:avLst/>
            </a:prstGeom>
          </p:spPr>
        </p:pic>
      </p:grpSp>
      <p:sp>
        <p:nvSpPr>
          <p:cNvPr id="60" name="TextBox 59">
            <a:extLst>
              <a:ext uri="{FF2B5EF4-FFF2-40B4-BE49-F238E27FC236}">
                <a16:creationId xmlns:a16="http://schemas.microsoft.com/office/drawing/2014/main" id="{A0890C6E-02CF-1D5B-E07F-FB760AF56885}"/>
              </a:ext>
            </a:extLst>
          </p:cNvPr>
          <p:cNvSpPr txBox="1"/>
          <p:nvPr/>
        </p:nvSpPr>
        <p:spPr>
          <a:xfrm>
            <a:off x="4381669" y="7282197"/>
            <a:ext cx="2375718" cy="1184940"/>
          </a:xfrm>
          <a:prstGeom prst="rect">
            <a:avLst/>
          </a:prstGeom>
          <a:noFill/>
        </p:spPr>
        <p:txBody>
          <a:bodyPr wrap="square" rtlCol="0">
            <a:spAutoFit/>
          </a:bodyPr>
          <a:lstStyle/>
          <a:p>
            <a:r>
              <a:rPr lang="en-US" sz="1600" b="1">
                <a:latin typeface="Bahnschrift SemiCondensed" panose="020B0502040204020203" pitchFamily="34" charset="0"/>
              </a:rPr>
              <a:t>Stealth and Local Detection</a:t>
            </a:r>
          </a:p>
          <a:p>
            <a:r>
              <a:rPr lang="en-US" sz="1100">
                <a:latin typeface="Bahnschrift SemiCondensed" panose="020B0502040204020203" pitchFamily="34" charset="0"/>
              </a:rPr>
              <a:t>Stealth aircraft in non-emitting modes must be detected by local enemy sensors before they can be engaged; non-emitting aircraft have only passive sensors.</a:t>
            </a:r>
          </a:p>
        </p:txBody>
      </p:sp>
      <p:sp>
        <p:nvSpPr>
          <p:cNvPr id="62" name="TextBox 61">
            <a:extLst>
              <a:ext uri="{FF2B5EF4-FFF2-40B4-BE49-F238E27FC236}">
                <a16:creationId xmlns:a16="http://schemas.microsoft.com/office/drawing/2014/main" id="{5B72D9CF-AE51-94CB-90BE-640578789A1E}"/>
              </a:ext>
            </a:extLst>
          </p:cNvPr>
          <p:cNvSpPr txBox="1"/>
          <p:nvPr/>
        </p:nvSpPr>
        <p:spPr>
          <a:xfrm>
            <a:off x="973863" y="826207"/>
            <a:ext cx="1645544" cy="846386"/>
          </a:xfrm>
          <a:prstGeom prst="rect">
            <a:avLst/>
          </a:prstGeom>
          <a:noFill/>
        </p:spPr>
        <p:txBody>
          <a:bodyPr wrap="square" rtlCol="0">
            <a:spAutoFit/>
          </a:bodyPr>
          <a:lstStyle/>
          <a:p>
            <a:r>
              <a:rPr lang="en-US" sz="1600" b="1">
                <a:latin typeface="Bahnschrift SemiCondensed" panose="020B0502040204020203" pitchFamily="34" charset="0"/>
              </a:rPr>
              <a:t>Sensors</a:t>
            </a:r>
            <a:endParaRPr lang="en-US" b="1">
              <a:latin typeface="Bahnschrift SemiCondensed" panose="020B0502040204020203" pitchFamily="34" charset="0"/>
            </a:endParaRPr>
          </a:p>
          <a:p>
            <a:r>
              <a:rPr lang="en-US" sz="1100">
                <a:latin typeface="Bahnschrift SemiCondensed" panose="020B0502040204020203" pitchFamily="34" charset="0"/>
              </a:rPr>
              <a:t>Range at which aircraft can attempt to detect other targets.</a:t>
            </a:r>
          </a:p>
        </p:txBody>
      </p:sp>
      <p:sp>
        <p:nvSpPr>
          <p:cNvPr id="63" name="TextBox 62">
            <a:extLst>
              <a:ext uri="{FF2B5EF4-FFF2-40B4-BE49-F238E27FC236}">
                <a16:creationId xmlns:a16="http://schemas.microsoft.com/office/drawing/2014/main" id="{B7C4DAF8-1C98-6F12-37CF-00A7A97DCAC3}"/>
              </a:ext>
            </a:extLst>
          </p:cNvPr>
          <p:cNvSpPr txBox="1"/>
          <p:nvPr/>
        </p:nvSpPr>
        <p:spPr>
          <a:xfrm>
            <a:off x="4998061" y="831100"/>
            <a:ext cx="1940590" cy="1184940"/>
          </a:xfrm>
          <a:prstGeom prst="rect">
            <a:avLst/>
          </a:prstGeom>
          <a:noFill/>
        </p:spPr>
        <p:txBody>
          <a:bodyPr wrap="square" rtlCol="0">
            <a:spAutoFit/>
          </a:bodyPr>
          <a:lstStyle/>
          <a:p>
            <a:r>
              <a:rPr lang="en-US" sz="1600" b="1">
                <a:latin typeface="Bahnschrift SemiCondensed" panose="020B0502040204020203" pitchFamily="34" charset="0"/>
              </a:rPr>
              <a:t>Attack Die and Range</a:t>
            </a:r>
          </a:p>
          <a:p>
            <a:r>
              <a:rPr lang="en-US" sz="1100">
                <a:latin typeface="Bahnschrift SemiCondensed" panose="020B0502040204020203" pitchFamily="34" charset="0"/>
              </a:rPr>
              <a:t>Range and capability</a:t>
            </a:r>
          </a:p>
          <a:p>
            <a:r>
              <a:rPr lang="en-US" sz="1100">
                <a:latin typeface="Bahnschrift SemiCondensed" panose="020B0502040204020203" pitchFamily="34" charset="0"/>
              </a:rPr>
              <a:t>die used in air-to-air</a:t>
            </a:r>
          </a:p>
          <a:p>
            <a:r>
              <a:rPr lang="en-US" sz="1100">
                <a:latin typeface="Bahnschrift SemiCondensed" panose="020B0502040204020203" pitchFamily="34" charset="0"/>
              </a:rPr>
              <a:t>Combat. Also used for detection if no specific sensor capability noted.</a:t>
            </a:r>
          </a:p>
        </p:txBody>
      </p:sp>
      <p:pic>
        <p:nvPicPr>
          <p:cNvPr id="65" name="Graphic 64">
            <a:extLst>
              <a:ext uri="{FF2B5EF4-FFF2-40B4-BE49-F238E27FC236}">
                <a16:creationId xmlns:a16="http://schemas.microsoft.com/office/drawing/2014/main" id="{421A2DA2-335F-0D45-4901-E86E7C1258E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48239" y="883002"/>
            <a:ext cx="176218" cy="243995"/>
          </a:xfrm>
          <a:prstGeom prst="rect">
            <a:avLst/>
          </a:prstGeom>
        </p:spPr>
      </p:pic>
      <p:sp>
        <p:nvSpPr>
          <p:cNvPr id="67" name="TextBox 66">
            <a:extLst>
              <a:ext uri="{FF2B5EF4-FFF2-40B4-BE49-F238E27FC236}">
                <a16:creationId xmlns:a16="http://schemas.microsoft.com/office/drawing/2014/main" id="{C036C6F1-2F0B-3278-6B07-D9431C453115}"/>
              </a:ext>
            </a:extLst>
          </p:cNvPr>
          <p:cNvSpPr txBox="1"/>
          <p:nvPr/>
        </p:nvSpPr>
        <p:spPr>
          <a:xfrm>
            <a:off x="5338758" y="1952268"/>
            <a:ext cx="1413777" cy="846386"/>
          </a:xfrm>
          <a:prstGeom prst="rect">
            <a:avLst/>
          </a:prstGeom>
          <a:noFill/>
        </p:spPr>
        <p:txBody>
          <a:bodyPr wrap="square" rtlCol="0">
            <a:spAutoFit/>
          </a:bodyPr>
          <a:lstStyle/>
          <a:p>
            <a:r>
              <a:rPr lang="en-US" sz="1600" b="1">
                <a:latin typeface="Bahnschrift SemiCondensed" panose="020B0502040204020203" pitchFamily="34" charset="0"/>
              </a:rPr>
              <a:t>Defense</a:t>
            </a:r>
            <a:endParaRPr lang="en-US" b="1">
              <a:latin typeface="Bahnschrift SemiCondensed" panose="020B0502040204020203" pitchFamily="34" charset="0"/>
            </a:endParaRPr>
          </a:p>
          <a:p>
            <a:r>
              <a:rPr lang="en-US" sz="1100">
                <a:latin typeface="Bahnschrift SemiCondensed" panose="020B0502040204020203" pitchFamily="34" charset="0"/>
              </a:rPr>
              <a:t>Abort mission at this number, destroyed at twice this number.</a:t>
            </a:r>
          </a:p>
        </p:txBody>
      </p:sp>
      <p:sp>
        <p:nvSpPr>
          <p:cNvPr id="68" name="TextBox 67">
            <a:extLst>
              <a:ext uri="{FF2B5EF4-FFF2-40B4-BE49-F238E27FC236}">
                <a16:creationId xmlns:a16="http://schemas.microsoft.com/office/drawing/2014/main" id="{2B4B53A7-58EE-338B-0F3B-A584E504CBF0}"/>
              </a:ext>
            </a:extLst>
          </p:cNvPr>
          <p:cNvSpPr txBox="1"/>
          <p:nvPr/>
        </p:nvSpPr>
        <p:spPr>
          <a:xfrm>
            <a:off x="5338758" y="2843656"/>
            <a:ext cx="1656544" cy="1015663"/>
          </a:xfrm>
          <a:prstGeom prst="rect">
            <a:avLst/>
          </a:prstGeom>
          <a:noFill/>
        </p:spPr>
        <p:txBody>
          <a:bodyPr wrap="square" rtlCol="0">
            <a:spAutoFit/>
          </a:bodyPr>
          <a:lstStyle/>
          <a:p>
            <a:r>
              <a:rPr lang="en-US" sz="1600" b="1" dirty="0">
                <a:latin typeface="Bahnschrift SemiCondensed" panose="020B0502040204020203" pitchFamily="34" charset="0"/>
              </a:rPr>
              <a:t>Ops Range</a:t>
            </a:r>
          </a:p>
          <a:p>
            <a:r>
              <a:rPr lang="en-US" sz="1100" dirty="0">
                <a:latin typeface="Bahnschrift SemiCondensed" panose="020B0502040204020203" pitchFamily="34" charset="0"/>
              </a:rPr>
              <a:t>Distance from base at which mission can be performed; x2 or x3 if tanked once or twice.</a:t>
            </a:r>
          </a:p>
        </p:txBody>
      </p:sp>
      <p:sp>
        <p:nvSpPr>
          <p:cNvPr id="69" name="TextBox 68">
            <a:extLst>
              <a:ext uri="{FF2B5EF4-FFF2-40B4-BE49-F238E27FC236}">
                <a16:creationId xmlns:a16="http://schemas.microsoft.com/office/drawing/2014/main" id="{0F4C1715-D46C-224E-FC7B-6930F56F9AD7}"/>
              </a:ext>
            </a:extLst>
          </p:cNvPr>
          <p:cNvSpPr txBox="1"/>
          <p:nvPr/>
        </p:nvSpPr>
        <p:spPr>
          <a:xfrm>
            <a:off x="346926" y="2011963"/>
            <a:ext cx="1729033" cy="677108"/>
          </a:xfrm>
          <a:prstGeom prst="rect">
            <a:avLst/>
          </a:prstGeom>
          <a:noFill/>
        </p:spPr>
        <p:txBody>
          <a:bodyPr wrap="square" rtlCol="0">
            <a:spAutoFit/>
          </a:bodyPr>
          <a:lstStyle/>
          <a:p>
            <a:r>
              <a:rPr lang="en-US" sz="1600" b="1">
                <a:latin typeface="Bahnschrift SemiCondensed" panose="020B0502040204020203" pitchFamily="34" charset="0"/>
              </a:rPr>
              <a:t>Carrier Capable</a:t>
            </a:r>
          </a:p>
          <a:p>
            <a:r>
              <a:rPr lang="en-US" sz="1100">
                <a:latin typeface="Bahnschrift SemiCondensed" panose="020B0502040204020203" pitchFamily="34" charset="0"/>
              </a:rPr>
              <a:t>Can base and operate from an aircraft carrier.</a:t>
            </a:r>
          </a:p>
        </p:txBody>
      </p:sp>
      <p:sp>
        <p:nvSpPr>
          <p:cNvPr id="70" name="TextBox 69">
            <a:extLst>
              <a:ext uri="{FF2B5EF4-FFF2-40B4-BE49-F238E27FC236}">
                <a16:creationId xmlns:a16="http://schemas.microsoft.com/office/drawing/2014/main" id="{F48CA58A-F491-B302-4F05-C90252D5060F}"/>
              </a:ext>
            </a:extLst>
          </p:cNvPr>
          <p:cNvSpPr txBox="1"/>
          <p:nvPr/>
        </p:nvSpPr>
        <p:spPr>
          <a:xfrm>
            <a:off x="2468115" y="3818852"/>
            <a:ext cx="2129226" cy="846386"/>
          </a:xfrm>
          <a:prstGeom prst="rect">
            <a:avLst/>
          </a:prstGeom>
          <a:noFill/>
        </p:spPr>
        <p:txBody>
          <a:bodyPr wrap="square" rtlCol="0">
            <a:spAutoFit/>
          </a:bodyPr>
          <a:lstStyle/>
          <a:p>
            <a:r>
              <a:rPr lang="en-US" sz="1600" b="1">
                <a:latin typeface="Bahnschrift SemiCondensed" panose="020B0502040204020203" pitchFamily="34" charset="0"/>
              </a:rPr>
              <a:t>Mission Flags</a:t>
            </a:r>
          </a:p>
          <a:p>
            <a:r>
              <a:rPr lang="en-US" sz="1100">
                <a:latin typeface="Bahnschrift SemiCondensed" panose="020B0502040204020203" pitchFamily="34" charset="0"/>
              </a:rPr>
              <a:t>Some air mission counters will be flagged to a specific mission, with alternate missions on the reverse.</a:t>
            </a:r>
          </a:p>
        </p:txBody>
      </p:sp>
      <p:sp>
        <p:nvSpPr>
          <p:cNvPr id="71" name="TextBox 70">
            <a:extLst>
              <a:ext uri="{FF2B5EF4-FFF2-40B4-BE49-F238E27FC236}">
                <a16:creationId xmlns:a16="http://schemas.microsoft.com/office/drawing/2014/main" id="{1D315413-D5FE-C2F0-2087-20AF14ED41D5}"/>
              </a:ext>
            </a:extLst>
          </p:cNvPr>
          <p:cNvSpPr txBox="1"/>
          <p:nvPr/>
        </p:nvSpPr>
        <p:spPr>
          <a:xfrm>
            <a:off x="4660720" y="3818852"/>
            <a:ext cx="1940590" cy="846386"/>
          </a:xfrm>
          <a:prstGeom prst="rect">
            <a:avLst/>
          </a:prstGeom>
          <a:noFill/>
        </p:spPr>
        <p:txBody>
          <a:bodyPr wrap="square" rtlCol="0">
            <a:spAutoFit/>
          </a:bodyPr>
          <a:lstStyle/>
          <a:p>
            <a:r>
              <a:rPr lang="en-US" sz="1600" b="1">
                <a:latin typeface="Bahnschrift SemiCondensed" panose="020B0502040204020203" pitchFamily="34" charset="0"/>
              </a:rPr>
              <a:t>Support Missions</a:t>
            </a:r>
          </a:p>
          <a:p>
            <a:r>
              <a:rPr lang="en-US" sz="1100">
                <a:latin typeface="Bahnschrift SemiCondensed" panose="020B0502040204020203" pitchFamily="34" charset="0"/>
              </a:rPr>
              <a:t>Note white silhouette and green background on all support missions, special mission step.</a:t>
            </a:r>
          </a:p>
        </p:txBody>
      </p:sp>
      <p:sp>
        <p:nvSpPr>
          <p:cNvPr id="72" name="TextBox 71">
            <a:extLst>
              <a:ext uri="{FF2B5EF4-FFF2-40B4-BE49-F238E27FC236}">
                <a16:creationId xmlns:a16="http://schemas.microsoft.com/office/drawing/2014/main" id="{987D24C7-17AA-EBF2-F815-0E8E0938E4C5}"/>
              </a:ext>
            </a:extLst>
          </p:cNvPr>
          <p:cNvSpPr txBox="1"/>
          <p:nvPr/>
        </p:nvSpPr>
        <p:spPr>
          <a:xfrm>
            <a:off x="280820" y="7283159"/>
            <a:ext cx="2148644" cy="1015663"/>
          </a:xfrm>
          <a:prstGeom prst="rect">
            <a:avLst/>
          </a:prstGeom>
          <a:noFill/>
        </p:spPr>
        <p:txBody>
          <a:bodyPr wrap="square" rtlCol="0">
            <a:spAutoFit/>
          </a:bodyPr>
          <a:lstStyle/>
          <a:p>
            <a:r>
              <a:rPr lang="en-US" sz="1600" b="1">
                <a:latin typeface="Bahnschrift SemiCondensed" panose="020B0502040204020203" pitchFamily="34" charset="0"/>
              </a:rPr>
              <a:t>Squadron Counters</a:t>
            </a:r>
          </a:p>
          <a:p>
            <a:r>
              <a:rPr lang="en-US" sz="1100">
                <a:latin typeface="Bahnschrift SemiCondensed" panose="020B0502040204020203" pitchFamily="34" charset="0"/>
              </a:rPr>
              <a:t>Dark green background with airfield. Damaged and undamaged sides. Damaged squadrons may still launch missions.</a:t>
            </a:r>
          </a:p>
        </p:txBody>
      </p:sp>
      <p:pic>
        <p:nvPicPr>
          <p:cNvPr id="75" name="Picture 74" descr="A screenshot of a video game&#10;&#10;Description automatically generated">
            <a:extLst>
              <a:ext uri="{FF2B5EF4-FFF2-40B4-BE49-F238E27FC236}">
                <a16:creationId xmlns:a16="http://schemas.microsoft.com/office/drawing/2014/main" id="{D01EE94C-AD09-B328-074E-3BAF71FCF39B}"/>
              </a:ext>
            </a:extLst>
          </p:cNvPr>
          <p:cNvPicPr>
            <a:picLocks noChangeAspect="1"/>
          </p:cNvPicPr>
          <p:nvPr/>
        </p:nvPicPr>
        <p:blipFill>
          <a:blip r:embed="rId30"/>
          <a:stretch>
            <a:fillRect/>
          </a:stretch>
        </p:blipFill>
        <p:spPr>
          <a:xfrm>
            <a:off x="2183855" y="905486"/>
            <a:ext cx="2524685" cy="2524685"/>
          </a:xfrm>
          <a:prstGeom prst="rect">
            <a:avLst/>
          </a:prstGeom>
        </p:spPr>
      </p:pic>
      <p:grpSp>
        <p:nvGrpSpPr>
          <p:cNvPr id="6" name="Group 5">
            <a:extLst>
              <a:ext uri="{FF2B5EF4-FFF2-40B4-BE49-F238E27FC236}">
                <a16:creationId xmlns:a16="http://schemas.microsoft.com/office/drawing/2014/main" id="{006E496E-F59F-8B50-B6A6-73D66AF3BD65}"/>
              </a:ext>
            </a:extLst>
          </p:cNvPr>
          <p:cNvGrpSpPr/>
          <p:nvPr/>
        </p:nvGrpSpPr>
        <p:grpSpPr>
          <a:xfrm>
            <a:off x="387601" y="5852709"/>
            <a:ext cx="1781013" cy="1423291"/>
            <a:chOff x="3664243" y="4647214"/>
            <a:chExt cx="1781013" cy="1423291"/>
          </a:xfrm>
        </p:grpSpPr>
        <p:pic>
          <p:nvPicPr>
            <p:cNvPr id="42" name="Picture 41" descr="A round icon with a plane and a sign on it&#10;&#10;Description automatically generated with medium confidence">
              <a:extLst>
                <a:ext uri="{FF2B5EF4-FFF2-40B4-BE49-F238E27FC236}">
                  <a16:creationId xmlns:a16="http://schemas.microsoft.com/office/drawing/2014/main" id="{160C8859-914F-996F-2EDD-2BF8C737FAD9}"/>
                </a:ext>
              </a:extLst>
            </p:cNvPr>
            <p:cNvPicPr>
              <a:picLocks noChangeAspect="1"/>
            </p:cNvPicPr>
            <p:nvPr/>
          </p:nvPicPr>
          <p:blipFill>
            <a:blip r:embed="rId31"/>
            <a:stretch>
              <a:fillRect/>
            </a:stretch>
          </p:blipFill>
          <p:spPr>
            <a:xfrm>
              <a:off x="4383593" y="5008842"/>
              <a:ext cx="1061663" cy="1061663"/>
            </a:xfrm>
            <a:prstGeom prst="rect">
              <a:avLst/>
            </a:prstGeom>
          </p:spPr>
        </p:pic>
        <p:sp>
          <p:nvSpPr>
            <p:cNvPr id="73" name="Arrow: Curved Right 72">
              <a:extLst>
                <a:ext uri="{FF2B5EF4-FFF2-40B4-BE49-F238E27FC236}">
                  <a16:creationId xmlns:a16="http://schemas.microsoft.com/office/drawing/2014/main" id="{8C46ED5F-821A-033F-51A8-2C867D6B5FF6}"/>
                </a:ext>
              </a:extLst>
            </p:cNvPr>
            <p:cNvSpPr/>
            <p:nvPr/>
          </p:nvSpPr>
          <p:spPr>
            <a:xfrm rot="7054869" flipV="1">
              <a:off x="4671892" y="4591266"/>
              <a:ext cx="459028" cy="962472"/>
            </a:xfrm>
            <a:prstGeom prst="curvedRightArrow">
              <a:avLst/>
            </a:prstGeom>
            <a:solidFill>
              <a:srgbClr val="628F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6" name="Picture 75" descr="A screenshot of a video game&#10;&#10;Description automatically generated">
              <a:extLst>
                <a:ext uri="{FF2B5EF4-FFF2-40B4-BE49-F238E27FC236}">
                  <a16:creationId xmlns:a16="http://schemas.microsoft.com/office/drawing/2014/main" id="{AC2383DD-A47E-55E9-4FA4-C9F9A5B2D6AF}"/>
                </a:ext>
              </a:extLst>
            </p:cNvPr>
            <p:cNvPicPr>
              <a:picLocks noChangeAspect="1"/>
            </p:cNvPicPr>
            <p:nvPr/>
          </p:nvPicPr>
          <p:blipFill>
            <a:blip r:embed="rId32"/>
            <a:stretch>
              <a:fillRect/>
            </a:stretch>
          </p:blipFill>
          <p:spPr>
            <a:xfrm>
              <a:off x="3664243" y="4647214"/>
              <a:ext cx="1061663" cy="1061663"/>
            </a:xfrm>
            <a:prstGeom prst="rect">
              <a:avLst/>
            </a:prstGeom>
          </p:spPr>
        </p:pic>
      </p:grpSp>
      <p:pic>
        <p:nvPicPr>
          <p:cNvPr id="3" name="Picture 2" descr="A blue circle with a plane and text&#10;&#10;Description automatically generated">
            <a:extLst>
              <a:ext uri="{FF2B5EF4-FFF2-40B4-BE49-F238E27FC236}">
                <a16:creationId xmlns:a16="http://schemas.microsoft.com/office/drawing/2014/main" id="{B4B46CC4-1758-8B34-D44C-E31E51B9DCA1}"/>
              </a:ext>
            </a:extLst>
          </p:cNvPr>
          <p:cNvPicPr>
            <a:picLocks noChangeAspect="1"/>
          </p:cNvPicPr>
          <p:nvPr/>
        </p:nvPicPr>
        <p:blipFill>
          <a:blip r:embed="rId33"/>
          <a:stretch>
            <a:fillRect/>
          </a:stretch>
        </p:blipFill>
        <p:spPr>
          <a:xfrm>
            <a:off x="2998336" y="6034683"/>
            <a:ext cx="1061664" cy="1061664"/>
          </a:xfrm>
          <a:prstGeom prst="rect">
            <a:avLst/>
          </a:prstGeom>
        </p:spPr>
      </p:pic>
      <p:pic>
        <p:nvPicPr>
          <p:cNvPr id="5" name="Picture 4" descr="A circular sign with numbers and arrows&#10;&#10;Description automatically generated">
            <a:extLst>
              <a:ext uri="{FF2B5EF4-FFF2-40B4-BE49-F238E27FC236}">
                <a16:creationId xmlns:a16="http://schemas.microsoft.com/office/drawing/2014/main" id="{93228F27-3BB9-35B2-CD51-0DCE4F00323F}"/>
              </a:ext>
            </a:extLst>
          </p:cNvPr>
          <p:cNvPicPr>
            <a:picLocks noChangeAspect="1"/>
          </p:cNvPicPr>
          <p:nvPr/>
        </p:nvPicPr>
        <p:blipFill>
          <a:blip r:embed="rId34"/>
          <a:stretch>
            <a:fillRect/>
          </a:stretch>
        </p:blipFill>
        <p:spPr>
          <a:xfrm>
            <a:off x="2684694" y="6527815"/>
            <a:ext cx="690790" cy="690790"/>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B8D20CCC-A0CC-F31A-DFF6-284FAABA5D01}"/>
              </a:ext>
            </a:extLst>
          </p:cNvPr>
          <p:cNvPicPr>
            <a:picLocks noChangeAspect="1"/>
          </p:cNvPicPr>
          <p:nvPr/>
        </p:nvPicPr>
        <p:blipFill>
          <a:blip r:embed="rId35"/>
          <a:stretch>
            <a:fillRect/>
          </a:stretch>
        </p:blipFill>
        <p:spPr>
          <a:xfrm>
            <a:off x="299539" y="2922703"/>
            <a:ext cx="912795" cy="912795"/>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E36A394A-6452-5138-B6D8-F5458860FFCA}"/>
              </a:ext>
            </a:extLst>
          </p:cNvPr>
          <p:cNvPicPr>
            <a:picLocks noChangeAspect="1"/>
          </p:cNvPicPr>
          <p:nvPr/>
        </p:nvPicPr>
        <p:blipFill>
          <a:blip r:embed="rId36"/>
          <a:stretch>
            <a:fillRect/>
          </a:stretch>
        </p:blipFill>
        <p:spPr>
          <a:xfrm>
            <a:off x="1215323" y="2870877"/>
            <a:ext cx="1017572" cy="1017572"/>
          </a:xfrm>
          <a:prstGeom prst="rect">
            <a:avLst/>
          </a:prstGeom>
        </p:spPr>
      </p:pic>
      <p:sp>
        <p:nvSpPr>
          <p:cNvPr id="15" name="TextBox 14">
            <a:extLst>
              <a:ext uri="{FF2B5EF4-FFF2-40B4-BE49-F238E27FC236}">
                <a16:creationId xmlns:a16="http://schemas.microsoft.com/office/drawing/2014/main" id="{C972E765-39D8-ABFB-B337-F52245D3A1BF}"/>
              </a:ext>
            </a:extLst>
          </p:cNvPr>
          <p:cNvSpPr txBox="1"/>
          <p:nvPr/>
        </p:nvSpPr>
        <p:spPr>
          <a:xfrm>
            <a:off x="2532765" y="7283159"/>
            <a:ext cx="1966363" cy="846386"/>
          </a:xfrm>
          <a:prstGeom prst="rect">
            <a:avLst/>
          </a:prstGeom>
          <a:noFill/>
        </p:spPr>
        <p:txBody>
          <a:bodyPr wrap="square" rtlCol="0">
            <a:spAutoFit/>
          </a:bodyPr>
          <a:lstStyle/>
          <a:p>
            <a:r>
              <a:rPr lang="en-US" sz="1600" b="1">
                <a:latin typeface="Bahnschrift SemiCondensed" panose="020B0502040204020203" pitchFamily="34" charset="0"/>
              </a:rPr>
              <a:t>Munitions</a:t>
            </a:r>
          </a:p>
          <a:p>
            <a:r>
              <a:rPr lang="en-US" sz="1100">
                <a:latin typeface="Bahnschrift SemiCondensed" panose="020B0502040204020203" pitchFamily="34" charset="0"/>
              </a:rPr>
              <a:t>Some missions lack an attack die and must be loaded with specific munitions for strikes.</a:t>
            </a:r>
          </a:p>
        </p:txBody>
      </p:sp>
      <p:sp>
        <p:nvSpPr>
          <p:cNvPr id="16" name="TextBox 15">
            <a:extLst>
              <a:ext uri="{FF2B5EF4-FFF2-40B4-BE49-F238E27FC236}">
                <a16:creationId xmlns:a16="http://schemas.microsoft.com/office/drawing/2014/main" id="{672B8A66-2026-7C9D-6B52-A035234ED9C4}"/>
              </a:ext>
            </a:extLst>
          </p:cNvPr>
          <p:cNvSpPr txBox="1"/>
          <p:nvPr/>
        </p:nvSpPr>
        <p:spPr>
          <a:xfrm>
            <a:off x="280820" y="3818852"/>
            <a:ext cx="2129226" cy="1523494"/>
          </a:xfrm>
          <a:prstGeom prst="rect">
            <a:avLst/>
          </a:prstGeom>
          <a:noFill/>
        </p:spPr>
        <p:txBody>
          <a:bodyPr wrap="square" rtlCol="0">
            <a:spAutoFit/>
          </a:bodyPr>
          <a:lstStyle/>
          <a:p>
            <a:r>
              <a:rPr lang="en-US" sz="1600" b="1">
                <a:latin typeface="Bahnschrift SemiCondensed" panose="020B0502040204020203" pitchFamily="34" charset="0"/>
              </a:rPr>
              <a:t>Squadrons vs. Missions</a:t>
            </a:r>
          </a:p>
          <a:p>
            <a:r>
              <a:rPr lang="en-US" sz="1100">
                <a:latin typeface="Bahnschrift SemiCondensed" panose="020B0502040204020203" pitchFamily="34" charset="0"/>
              </a:rPr>
              <a:t>Squadron counters are stationary, with an image of an airfield representing enablers and maintainers. Mission counters, indicated by mission flags, can only be generated by squadrons at a 1:1 basis.</a:t>
            </a:r>
          </a:p>
        </p:txBody>
      </p:sp>
      <p:pic>
        <p:nvPicPr>
          <p:cNvPr id="19" name="Graphic 18">
            <a:extLst>
              <a:ext uri="{FF2B5EF4-FFF2-40B4-BE49-F238E27FC236}">
                <a16:creationId xmlns:a16="http://schemas.microsoft.com/office/drawing/2014/main" id="{93E7EF69-B0AC-D575-2737-FF03D39332D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4816436" y="2041502"/>
            <a:ext cx="492786" cy="558490"/>
          </a:xfrm>
          <a:prstGeom prst="rect">
            <a:avLst/>
          </a:prstGeom>
        </p:spPr>
      </p:pic>
    </p:spTree>
    <p:extLst>
      <p:ext uri="{BB962C8B-B14F-4D97-AF65-F5344CB8AC3E}">
        <p14:creationId xmlns:p14="http://schemas.microsoft.com/office/powerpoint/2010/main" val="3251864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ue rectangular sign with a white circle and a white circle with a white circle with a white circle with a white circle with a white circle with a white circle with a white circle with a white&#10;&#10;Description automatically generated">
            <a:extLst>
              <a:ext uri="{FF2B5EF4-FFF2-40B4-BE49-F238E27FC236}">
                <a16:creationId xmlns:a16="http://schemas.microsoft.com/office/drawing/2014/main" id="{BFFCD810-24BF-CE84-8831-1D68D97BC819}"/>
              </a:ext>
            </a:extLst>
          </p:cNvPr>
          <p:cNvPicPr>
            <a:picLocks noChangeAspect="1"/>
          </p:cNvPicPr>
          <p:nvPr/>
        </p:nvPicPr>
        <p:blipFill>
          <a:blip r:embed="rId2"/>
          <a:stretch>
            <a:fillRect/>
          </a:stretch>
        </p:blipFill>
        <p:spPr>
          <a:xfrm>
            <a:off x="2344704" y="1331350"/>
            <a:ext cx="1489348" cy="1489348"/>
          </a:xfrm>
          <a:prstGeom prst="rect">
            <a:avLst/>
          </a:prstGeom>
        </p:spPr>
      </p:pic>
      <p:pic>
        <p:nvPicPr>
          <p:cNvPr id="5" name="Graphic 4">
            <a:extLst>
              <a:ext uri="{FF2B5EF4-FFF2-40B4-BE49-F238E27FC236}">
                <a16:creationId xmlns:a16="http://schemas.microsoft.com/office/drawing/2014/main" id="{62DD9DA3-9D37-E274-A3E0-A59CD87D40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6312" y="787210"/>
            <a:ext cx="1489348" cy="1489348"/>
          </a:xfrm>
          <a:prstGeom prst="rect">
            <a:avLst/>
          </a:prstGeom>
        </p:spPr>
      </p:pic>
      <p:sp>
        <p:nvSpPr>
          <p:cNvPr id="6" name="TextBox 5">
            <a:extLst>
              <a:ext uri="{FF2B5EF4-FFF2-40B4-BE49-F238E27FC236}">
                <a16:creationId xmlns:a16="http://schemas.microsoft.com/office/drawing/2014/main" id="{E563E1F3-DB07-FB98-1CA9-57D15B4781F3}"/>
              </a:ext>
            </a:extLst>
          </p:cNvPr>
          <p:cNvSpPr txBox="1"/>
          <p:nvPr/>
        </p:nvSpPr>
        <p:spPr>
          <a:xfrm>
            <a:off x="497917" y="175612"/>
            <a:ext cx="5833610" cy="584775"/>
          </a:xfrm>
          <a:prstGeom prst="rect">
            <a:avLst/>
          </a:prstGeom>
          <a:noFill/>
        </p:spPr>
        <p:txBody>
          <a:bodyPr wrap="square" rtlCol="0">
            <a:spAutoFit/>
          </a:bodyPr>
          <a:lstStyle/>
          <a:p>
            <a:pPr algn="ctr"/>
            <a:r>
              <a:rPr lang="en-US" sz="3200">
                <a:latin typeface="Bahnschrift SemiCondensed" panose="020B0502040204020203" pitchFamily="34" charset="0"/>
              </a:rPr>
              <a:t>Ground Counters</a:t>
            </a:r>
          </a:p>
        </p:txBody>
      </p:sp>
      <p:pic>
        <p:nvPicPr>
          <p:cNvPr id="14" name="Graphic 13">
            <a:extLst>
              <a:ext uri="{FF2B5EF4-FFF2-40B4-BE49-F238E27FC236}">
                <a16:creationId xmlns:a16="http://schemas.microsoft.com/office/drawing/2014/main" id="{8E4B8FC3-5CEC-BB5C-143C-202615F798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438" y="3344121"/>
            <a:ext cx="882710" cy="706168"/>
          </a:xfrm>
          <a:prstGeom prst="rect">
            <a:avLst/>
          </a:prstGeom>
        </p:spPr>
      </p:pic>
      <p:grpSp>
        <p:nvGrpSpPr>
          <p:cNvPr id="39" name="Group 38">
            <a:extLst>
              <a:ext uri="{FF2B5EF4-FFF2-40B4-BE49-F238E27FC236}">
                <a16:creationId xmlns:a16="http://schemas.microsoft.com/office/drawing/2014/main" id="{233FE067-E844-5FE9-2587-56679C138E84}"/>
              </a:ext>
            </a:extLst>
          </p:cNvPr>
          <p:cNvGrpSpPr/>
          <p:nvPr/>
        </p:nvGrpSpPr>
        <p:grpSpPr>
          <a:xfrm>
            <a:off x="4492826" y="1990774"/>
            <a:ext cx="1792065" cy="1029355"/>
            <a:chOff x="4518288" y="911389"/>
            <a:chExt cx="1792065" cy="1029355"/>
          </a:xfrm>
        </p:grpSpPr>
        <p:sp>
          <p:nvSpPr>
            <p:cNvPr id="26" name="Graphic 67">
              <a:extLst>
                <a:ext uri="{FF2B5EF4-FFF2-40B4-BE49-F238E27FC236}">
                  <a16:creationId xmlns:a16="http://schemas.microsoft.com/office/drawing/2014/main" id="{04CFF8CE-0A2C-F235-9C35-5D8AFAF8E1B8}"/>
                </a:ext>
              </a:extLst>
            </p:cNvPr>
            <p:cNvSpPr>
              <a:spLocks noChangeAspect="1"/>
            </p:cNvSpPr>
            <p:nvPr/>
          </p:nvSpPr>
          <p:spPr>
            <a:xfrm>
              <a:off x="4593710" y="911389"/>
              <a:ext cx="426733" cy="434785"/>
            </a:xfrm>
            <a:custGeom>
              <a:avLst/>
              <a:gdLst>
                <a:gd name="connsiteX0" fmla="*/ 498152 w 498403"/>
                <a:gd name="connsiteY0" fmla="*/ -32 h 507807"/>
                <a:gd name="connsiteX1" fmla="*/ 498152 w 498403"/>
                <a:gd name="connsiteY1" fmla="*/ 75732 h 507807"/>
                <a:gd name="connsiteX2" fmla="*/ 498152 w 498403"/>
                <a:gd name="connsiteY2" fmla="*/ 432011 h 507807"/>
                <a:gd name="connsiteX3" fmla="*/ 498152 w 498403"/>
                <a:gd name="connsiteY3" fmla="*/ 507775 h 507807"/>
                <a:gd name="connsiteX4" fmla="*/ -251 w 498403"/>
                <a:gd name="connsiteY4" fmla="*/ 507775 h 507807"/>
                <a:gd name="connsiteX5" fmla="*/ -251 w 498403"/>
                <a:gd name="connsiteY5" fmla="*/ 432011 h 507807"/>
                <a:gd name="connsiteX6" fmla="*/ -251 w 498403"/>
                <a:gd name="connsiteY6" fmla="*/ 75732 h 507807"/>
                <a:gd name="connsiteX7" fmla="*/ -251 w 498403"/>
                <a:gd name="connsiteY7" fmla="*/ -32 h 50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403" h="507807">
                  <a:moveTo>
                    <a:pt x="498152" y="-32"/>
                  </a:moveTo>
                  <a:cubicBezTo>
                    <a:pt x="498152" y="-32"/>
                    <a:pt x="498152" y="33888"/>
                    <a:pt x="498152" y="75732"/>
                  </a:cubicBezTo>
                  <a:lnTo>
                    <a:pt x="498152" y="432011"/>
                  </a:lnTo>
                  <a:cubicBezTo>
                    <a:pt x="498152" y="473854"/>
                    <a:pt x="498152" y="507775"/>
                    <a:pt x="498152" y="507775"/>
                  </a:cubicBezTo>
                  <a:lnTo>
                    <a:pt x="-251" y="507775"/>
                  </a:lnTo>
                  <a:cubicBezTo>
                    <a:pt x="-251" y="507775"/>
                    <a:pt x="-251" y="473855"/>
                    <a:pt x="-251" y="432011"/>
                  </a:cubicBezTo>
                  <a:lnTo>
                    <a:pt x="-251" y="75732"/>
                  </a:lnTo>
                  <a:cubicBezTo>
                    <a:pt x="-251" y="33888"/>
                    <a:pt x="-251" y="-32"/>
                    <a:pt x="-251" y="-32"/>
                  </a:cubicBezTo>
                  <a:close/>
                </a:path>
              </a:pathLst>
            </a:custGeom>
            <a:solidFill>
              <a:srgbClr val="F9F9F9"/>
            </a:solidFill>
            <a:ln w="6584" cap="flat">
              <a:solidFill>
                <a:srgbClr val="000000"/>
              </a:solidFill>
              <a:prstDash val="solid"/>
              <a:miter/>
            </a:ln>
          </p:spPr>
          <p:txBody>
            <a:bodyPr rtlCol="0" anchor="ctr"/>
            <a:lstStyle/>
            <a:p>
              <a:endParaRPr lang="en-US"/>
            </a:p>
          </p:txBody>
        </p:sp>
        <p:pic>
          <p:nvPicPr>
            <p:cNvPr id="28" name="Graphic 27">
              <a:extLst>
                <a:ext uri="{FF2B5EF4-FFF2-40B4-BE49-F238E27FC236}">
                  <a16:creationId xmlns:a16="http://schemas.microsoft.com/office/drawing/2014/main" id="{1BA80782-D7EB-6E19-0F38-BCE9014B69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18288" y="1430987"/>
              <a:ext cx="602440" cy="509757"/>
            </a:xfrm>
            <a:prstGeom prst="rect">
              <a:avLst/>
            </a:prstGeom>
          </p:spPr>
        </p:pic>
        <p:sp>
          <p:nvSpPr>
            <p:cNvPr id="29" name="Graphic 67">
              <a:extLst>
                <a:ext uri="{FF2B5EF4-FFF2-40B4-BE49-F238E27FC236}">
                  <a16:creationId xmlns:a16="http://schemas.microsoft.com/office/drawing/2014/main" id="{1787E52A-4D0E-8F95-9971-CCE380D4381B}"/>
                </a:ext>
              </a:extLst>
            </p:cNvPr>
            <p:cNvSpPr>
              <a:spLocks noChangeAspect="1"/>
            </p:cNvSpPr>
            <p:nvPr/>
          </p:nvSpPr>
          <p:spPr>
            <a:xfrm>
              <a:off x="5191461" y="911389"/>
              <a:ext cx="426733" cy="434785"/>
            </a:xfrm>
            <a:custGeom>
              <a:avLst/>
              <a:gdLst>
                <a:gd name="connsiteX0" fmla="*/ 498152 w 498403"/>
                <a:gd name="connsiteY0" fmla="*/ -32 h 507807"/>
                <a:gd name="connsiteX1" fmla="*/ 498152 w 498403"/>
                <a:gd name="connsiteY1" fmla="*/ 75732 h 507807"/>
                <a:gd name="connsiteX2" fmla="*/ 498152 w 498403"/>
                <a:gd name="connsiteY2" fmla="*/ 432011 h 507807"/>
                <a:gd name="connsiteX3" fmla="*/ 498152 w 498403"/>
                <a:gd name="connsiteY3" fmla="*/ 507775 h 507807"/>
                <a:gd name="connsiteX4" fmla="*/ -251 w 498403"/>
                <a:gd name="connsiteY4" fmla="*/ 507775 h 507807"/>
                <a:gd name="connsiteX5" fmla="*/ -251 w 498403"/>
                <a:gd name="connsiteY5" fmla="*/ 432011 h 507807"/>
                <a:gd name="connsiteX6" fmla="*/ -251 w 498403"/>
                <a:gd name="connsiteY6" fmla="*/ 75732 h 507807"/>
                <a:gd name="connsiteX7" fmla="*/ -251 w 498403"/>
                <a:gd name="connsiteY7" fmla="*/ -32 h 50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403" h="507807">
                  <a:moveTo>
                    <a:pt x="498152" y="-32"/>
                  </a:moveTo>
                  <a:cubicBezTo>
                    <a:pt x="498152" y="-32"/>
                    <a:pt x="498152" y="33888"/>
                    <a:pt x="498152" y="75732"/>
                  </a:cubicBezTo>
                  <a:lnTo>
                    <a:pt x="498152" y="432011"/>
                  </a:lnTo>
                  <a:cubicBezTo>
                    <a:pt x="498152" y="473854"/>
                    <a:pt x="498152" y="507775"/>
                    <a:pt x="498152" y="507775"/>
                  </a:cubicBezTo>
                  <a:lnTo>
                    <a:pt x="-251" y="507775"/>
                  </a:lnTo>
                  <a:cubicBezTo>
                    <a:pt x="-251" y="507775"/>
                    <a:pt x="-251" y="473855"/>
                    <a:pt x="-251" y="432011"/>
                  </a:cubicBezTo>
                  <a:lnTo>
                    <a:pt x="-251" y="75732"/>
                  </a:lnTo>
                  <a:cubicBezTo>
                    <a:pt x="-251" y="33888"/>
                    <a:pt x="-251" y="-32"/>
                    <a:pt x="-251" y="-32"/>
                  </a:cubicBezTo>
                  <a:close/>
                </a:path>
              </a:pathLst>
            </a:custGeom>
            <a:solidFill>
              <a:srgbClr val="F9F9F9"/>
            </a:solidFill>
            <a:ln w="6584" cap="flat">
              <a:solidFill>
                <a:srgbClr val="000000"/>
              </a:solidFill>
              <a:prstDash val="solid"/>
              <a:miter/>
            </a:ln>
          </p:spPr>
          <p:txBody>
            <a:bodyPr rtlCol="0" anchor="ctr"/>
            <a:lstStyle/>
            <a:p>
              <a:endParaRPr lang="en-US"/>
            </a:p>
          </p:txBody>
        </p:sp>
        <p:pic>
          <p:nvPicPr>
            <p:cNvPr id="30" name="Graphic 29">
              <a:extLst>
                <a:ext uri="{FF2B5EF4-FFF2-40B4-BE49-F238E27FC236}">
                  <a16:creationId xmlns:a16="http://schemas.microsoft.com/office/drawing/2014/main" id="{B1E062D1-B7B9-C8A9-9E07-C56D664030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20728" y="1430987"/>
              <a:ext cx="602440" cy="509757"/>
            </a:xfrm>
            <a:prstGeom prst="rect">
              <a:avLst/>
            </a:prstGeom>
          </p:spPr>
        </p:pic>
        <p:sp>
          <p:nvSpPr>
            <p:cNvPr id="31" name="Graphic 67">
              <a:extLst>
                <a:ext uri="{FF2B5EF4-FFF2-40B4-BE49-F238E27FC236}">
                  <a16:creationId xmlns:a16="http://schemas.microsoft.com/office/drawing/2014/main" id="{4933411C-99CC-BE23-2F27-998EF74E323C}"/>
                </a:ext>
              </a:extLst>
            </p:cNvPr>
            <p:cNvSpPr>
              <a:spLocks noChangeAspect="1"/>
            </p:cNvSpPr>
            <p:nvPr/>
          </p:nvSpPr>
          <p:spPr>
            <a:xfrm>
              <a:off x="5776435" y="911389"/>
              <a:ext cx="426733" cy="434785"/>
            </a:xfrm>
            <a:custGeom>
              <a:avLst/>
              <a:gdLst>
                <a:gd name="connsiteX0" fmla="*/ 498152 w 498403"/>
                <a:gd name="connsiteY0" fmla="*/ -32 h 507807"/>
                <a:gd name="connsiteX1" fmla="*/ 498152 w 498403"/>
                <a:gd name="connsiteY1" fmla="*/ 75732 h 507807"/>
                <a:gd name="connsiteX2" fmla="*/ 498152 w 498403"/>
                <a:gd name="connsiteY2" fmla="*/ 432011 h 507807"/>
                <a:gd name="connsiteX3" fmla="*/ 498152 w 498403"/>
                <a:gd name="connsiteY3" fmla="*/ 507775 h 507807"/>
                <a:gd name="connsiteX4" fmla="*/ -251 w 498403"/>
                <a:gd name="connsiteY4" fmla="*/ 507775 h 507807"/>
                <a:gd name="connsiteX5" fmla="*/ -251 w 498403"/>
                <a:gd name="connsiteY5" fmla="*/ 432011 h 507807"/>
                <a:gd name="connsiteX6" fmla="*/ -251 w 498403"/>
                <a:gd name="connsiteY6" fmla="*/ 75732 h 507807"/>
                <a:gd name="connsiteX7" fmla="*/ -251 w 498403"/>
                <a:gd name="connsiteY7" fmla="*/ -32 h 507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403" h="507807">
                  <a:moveTo>
                    <a:pt x="498152" y="-32"/>
                  </a:moveTo>
                  <a:cubicBezTo>
                    <a:pt x="498152" y="-32"/>
                    <a:pt x="498152" y="33888"/>
                    <a:pt x="498152" y="75732"/>
                  </a:cubicBezTo>
                  <a:lnTo>
                    <a:pt x="498152" y="432011"/>
                  </a:lnTo>
                  <a:cubicBezTo>
                    <a:pt x="498152" y="473854"/>
                    <a:pt x="498152" y="507775"/>
                    <a:pt x="498152" y="507775"/>
                  </a:cubicBezTo>
                  <a:lnTo>
                    <a:pt x="-251" y="507775"/>
                  </a:lnTo>
                  <a:cubicBezTo>
                    <a:pt x="-251" y="507775"/>
                    <a:pt x="-251" y="473855"/>
                    <a:pt x="-251" y="432011"/>
                  </a:cubicBezTo>
                  <a:lnTo>
                    <a:pt x="-251" y="75732"/>
                  </a:lnTo>
                  <a:cubicBezTo>
                    <a:pt x="-251" y="33888"/>
                    <a:pt x="-251" y="-32"/>
                    <a:pt x="-251" y="-32"/>
                  </a:cubicBezTo>
                  <a:close/>
                </a:path>
              </a:pathLst>
            </a:custGeom>
            <a:solidFill>
              <a:srgbClr val="F9F9F9"/>
            </a:solidFill>
            <a:ln w="6584" cap="flat">
              <a:solidFill>
                <a:srgbClr val="000000"/>
              </a:solidFill>
              <a:prstDash val="solid"/>
              <a:miter/>
            </a:ln>
          </p:spPr>
          <p:txBody>
            <a:bodyPr rtlCol="0" anchor="ctr"/>
            <a:lstStyle/>
            <a:p>
              <a:endParaRPr lang="en-US"/>
            </a:p>
          </p:txBody>
        </p:sp>
        <p:pic>
          <p:nvPicPr>
            <p:cNvPr id="32" name="Graphic 31">
              <a:extLst>
                <a:ext uri="{FF2B5EF4-FFF2-40B4-BE49-F238E27FC236}">
                  <a16:creationId xmlns:a16="http://schemas.microsoft.com/office/drawing/2014/main" id="{9DFE0BD6-2E3B-C620-0FB3-98BC644950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7913" y="1430987"/>
              <a:ext cx="602440" cy="509757"/>
            </a:xfrm>
            <a:prstGeom prst="rect">
              <a:avLst/>
            </a:prstGeom>
          </p:spPr>
        </p:pic>
      </p:grpSp>
      <p:pic>
        <p:nvPicPr>
          <p:cNvPr id="34" name="Picture 33" descr="A screenshot of a video game&#10;&#10;Description automatically generated">
            <a:extLst>
              <a:ext uri="{FF2B5EF4-FFF2-40B4-BE49-F238E27FC236}">
                <a16:creationId xmlns:a16="http://schemas.microsoft.com/office/drawing/2014/main" id="{AAC01692-3DC6-57C3-584E-91571A93F38D}"/>
              </a:ext>
            </a:extLst>
          </p:cNvPr>
          <p:cNvPicPr>
            <a:picLocks noChangeAspect="1"/>
          </p:cNvPicPr>
          <p:nvPr/>
        </p:nvPicPr>
        <p:blipFill>
          <a:blip r:embed="rId9"/>
          <a:stretch>
            <a:fillRect/>
          </a:stretch>
        </p:blipFill>
        <p:spPr>
          <a:xfrm>
            <a:off x="4411312" y="3107927"/>
            <a:ext cx="642938" cy="642938"/>
          </a:xfrm>
          <a:prstGeom prst="rect">
            <a:avLst/>
          </a:prstGeom>
        </p:spPr>
      </p:pic>
      <p:pic>
        <p:nvPicPr>
          <p:cNvPr id="35" name="Picture 34" descr="A screenshot of a video game&#10;&#10;Description automatically generated">
            <a:extLst>
              <a:ext uri="{FF2B5EF4-FFF2-40B4-BE49-F238E27FC236}">
                <a16:creationId xmlns:a16="http://schemas.microsoft.com/office/drawing/2014/main" id="{1D19A6C3-379E-B6B3-2C36-C81CF4441B05}"/>
              </a:ext>
            </a:extLst>
          </p:cNvPr>
          <p:cNvPicPr>
            <a:picLocks noChangeAspect="1"/>
          </p:cNvPicPr>
          <p:nvPr/>
        </p:nvPicPr>
        <p:blipFill>
          <a:blip r:embed="rId9"/>
          <a:stretch>
            <a:fillRect/>
          </a:stretch>
        </p:blipFill>
        <p:spPr>
          <a:xfrm>
            <a:off x="5054250" y="3107927"/>
            <a:ext cx="642938" cy="642938"/>
          </a:xfrm>
          <a:prstGeom prst="rect">
            <a:avLst/>
          </a:prstGeom>
        </p:spPr>
      </p:pic>
      <p:pic>
        <p:nvPicPr>
          <p:cNvPr id="36" name="Picture 35" descr="A screenshot of a video game&#10;&#10;Description automatically generated">
            <a:extLst>
              <a:ext uri="{FF2B5EF4-FFF2-40B4-BE49-F238E27FC236}">
                <a16:creationId xmlns:a16="http://schemas.microsoft.com/office/drawing/2014/main" id="{64E97416-10DD-EE94-E866-CBEEAB03BABA}"/>
              </a:ext>
            </a:extLst>
          </p:cNvPr>
          <p:cNvPicPr>
            <a:picLocks noChangeAspect="1"/>
          </p:cNvPicPr>
          <p:nvPr/>
        </p:nvPicPr>
        <p:blipFill>
          <a:blip r:embed="rId9"/>
          <a:stretch>
            <a:fillRect/>
          </a:stretch>
        </p:blipFill>
        <p:spPr>
          <a:xfrm>
            <a:off x="5697188" y="3107927"/>
            <a:ext cx="642938" cy="642938"/>
          </a:xfrm>
          <a:prstGeom prst="rect">
            <a:avLst/>
          </a:prstGeom>
        </p:spPr>
      </p:pic>
      <p:pic>
        <p:nvPicPr>
          <p:cNvPr id="38" name="Graphic 37">
            <a:extLst>
              <a:ext uri="{FF2B5EF4-FFF2-40B4-BE49-F238E27FC236}">
                <a16:creationId xmlns:a16="http://schemas.microsoft.com/office/drawing/2014/main" id="{16BD72AA-C62D-C969-D3CA-01C00A1895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4762" y="4378065"/>
            <a:ext cx="500063" cy="586281"/>
          </a:xfrm>
          <a:prstGeom prst="rect">
            <a:avLst/>
          </a:prstGeom>
        </p:spPr>
      </p:pic>
      <p:pic>
        <p:nvPicPr>
          <p:cNvPr id="42" name="Picture 41" descr="A screenshot of a video game&#10;&#10;Description automatically generated">
            <a:extLst>
              <a:ext uri="{FF2B5EF4-FFF2-40B4-BE49-F238E27FC236}">
                <a16:creationId xmlns:a16="http://schemas.microsoft.com/office/drawing/2014/main" id="{F0347FA4-618D-73AC-C1A0-511E7044AF60}"/>
              </a:ext>
            </a:extLst>
          </p:cNvPr>
          <p:cNvPicPr>
            <a:picLocks noChangeAspect="1"/>
          </p:cNvPicPr>
          <p:nvPr/>
        </p:nvPicPr>
        <p:blipFill>
          <a:blip r:embed="rId12"/>
          <a:stretch>
            <a:fillRect/>
          </a:stretch>
        </p:blipFill>
        <p:spPr>
          <a:xfrm>
            <a:off x="3383921" y="6527175"/>
            <a:ext cx="1010632" cy="1010632"/>
          </a:xfrm>
          <a:prstGeom prst="rect">
            <a:avLst/>
          </a:prstGeom>
        </p:spPr>
      </p:pic>
      <p:pic>
        <p:nvPicPr>
          <p:cNvPr id="46" name="Picture 45" descr="A screenshot of a video game&#10;&#10;Description automatically generated">
            <a:extLst>
              <a:ext uri="{FF2B5EF4-FFF2-40B4-BE49-F238E27FC236}">
                <a16:creationId xmlns:a16="http://schemas.microsoft.com/office/drawing/2014/main" id="{A30D41AC-0410-56CA-D4CA-AC66BD7844A8}"/>
              </a:ext>
            </a:extLst>
          </p:cNvPr>
          <p:cNvPicPr>
            <a:picLocks noChangeAspect="1"/>
          </p:cNvPicPr>
          <p:nvPr/>
        </p:nvPicPr>
        <p:blipFill>
          <a:blip r:embed="rId13"/>
          <a:stretch>
            <a:fillRect/>
          </a:stretch>
        </p:blipFill>
        <p:spPr>
          <a:xfrm>
            <a:off x="3370479" y="3843653"/>
            <a:ext cx="1010632" cy="1010632"/>
          </a:xfrm>
          <a:prstGeom prst="rect">
            <a:avLst/>
          </a:prstGeom>
        </p:spPr>
      </p:pic>
      <p:pic>
        <p:nvPicPr>
          <p:cNvPr id="48" name="Picture 47" descr="A screenshot of a video game&#10;&#10;Description automatically generated">
            <a:extLst>
              <a:ext uri="{FF2B5EF4-FFF2-40B4-BE49-F238E27FC236}">
                <a16:creationId xmlns:a16="http://schemas.microsoft.com/office/drawing/2014/main" id="{F69FFD92-568B-4F9B-2581-C013314F5809}"/>
              </a:ext>
            </a:extLst>
          </p:cNvPr>
          <p:cNvPicPr>
            <a:picLocks noChangeAspect="1"/>
          </p:cNvPicPr>
          <p:nvPr/>
        </p:nvPicPr>
        <p:blipFill>
          <a:blip r:embed="rId14"/>
          <a:stretch>
            <a:fillRect/>
          </a:stretch>
        </p:blipFill>
        <p:spPr>
          <a:xfrm>
            <a:off x="3383921" y="7708537"/>
            <a:ext cx="1010632" cy="1010632"/>
          </a:xfrm>
          <a:prstGeom prst="rect">
            <a:avLst/>
          </a:prstGeom>
        </p:spPr>
      </p:pic>
      <p:sp>
        <p:nvSpPr>
          <p:cNvPr id="49" name="TextBox 48">
            <a:extLst>
              <a:ext uri="{FF2B5EF4-FFF2-40B4-BE49-F238E27FC236}">
                <a16:creationId xmlns:a16="http://schemas.microsoft.com/office/drawing/2014/main" id="{75CDDF6E-BFDF-F5C8-CFB6-1D55DF11AA47}"/>
              </a:ext>
            </a:extLst>
          </p:cNvPr>
          <p:cNvSpPr txBox="1"/>
          <p:nvPr/>
        </p:nvSpPr>
        <p:spPr>
          <a:xfrm>
            <a:off x="1135249" y="3298480"/>
            <a:ext cx="1964661" cy="846386"/>
          </a:xfrm>
          <a:prstGeom prst="rect">
            <a:avLst/>
          </a:prstGeom>
          <a:noFill/>
        </p:spPr>
        <p:txBody>
          <a:bodyPr wrap="square" rtlCol="0">
            <a:spAutoFit/>
          </a:bodyPr>
          <a:lstStyle/>
          <a:p>
            <a:r>
              <a:rPr lang="en-US" sz="1600" b="1">
                <a:latin typeface="Bahnschrift SemiCondensed" panose="020B0502040204020203" pitchFamily="34" charset="0"/>
              </a:rPr>
              <a:t>Theater Detection</a:t>
            </a:r>
          </a:p>
          <a:p>
            <a:r>
              <a:rPr lang="en-US" sz="1100">
                <a:latin typeface="Bahnschrift SemiCondensed" panose="020B0502040204020203" pitchFamily="34" charset="0"/>
              </a:rPr>
              <a:t>Resistance to detection via theater means—always detected by adjacent enemy</a:t>
            </a:r>
          </a:p>
        </p:txBody>
      </p:sp>
      <p:sp>
        <p:nvSpPr>
          <p:cNvPr id="50" name="TextBox 49">
            <a:extLst>
              <a:ext uri="{FF2B5EF4-FFF2-40B4-BE49-F238E27FC236}">
                <a16:creationId xmlns:a16="http://schemas.microsoft.com/office/drawing/2014/main" id="{8115C750-1AA4-E135-5472-841B40D7E653}"/>
              </a:ext>
            </a:extLst>
          </p:cNvPr>
          <p:cNvSpPr txBox="1"/>
          <p:nvPr/>
        </p:nvSpPr>
        <p:spPr>
          <a:xfrm>
            <a:off x="172268" y="864723"/>
            <a:ext cx="2144226" cy="677108"/>
          </a:xfrm>
          <a:prstGeom prst="rect">
            <a:avLst/>
          </a:prstGeom>
          <a:noFill/>
        </p:spPr>
        <p:txBody>
          <a:bodyPr wrap="square" rtlCol="0">
            <a:spAutoFit/>
          </a:bodyPr>
          <a:lstStyle/>
          <a:p>
            <a:r>
              <a:rPr lang="en-US" sz="1600" b="1" dirty="0">
                <a:latin typeface="Bahnschrift SemiCondensed" panose="020B0502040204020203" pitchFamily="34" charset="0"/>
              </a:rPr>
              <a:t>NATO Symbols</a:t>
            </a:r>
          </a:p>
          <a:p>
            <a:r>
              <a:rPr lang="en-US" sz="1100" dirty="0">
                <a:latin typeface="Bahnschrift SemiCondensed" panose="020B0502040204020203" pitchFamily="34" charset="0"/>
              </a:rPr>
              <a:t>Indicates unit type, echelon, and identification. </a:t>
            </a:r>
          </a:p>
        </p:txBody>
      </p:sp>
      <p:sp>
        <p:nvSpPr>
          <p:cNvPr id="51" name="TextBox 50">
            <a:extLst>
              <a:ext uri="{FF2B5EF4-FFF2-40B4-BE49-F238E27FC236}">
                <a16:creationId xmlns:a16="http://schemas.microsoft.com/office/drawing/2014/main" id="{C8C240FE-FE91-F8B5-9E6D-1284C1CC126F}"/>
              </a:ext>
            </a:extLst>
          </p:cNvPr>
          <p:cNvSpPr txBox="1"/>
          <p:nvPr/>
        </p:nvSpPr>
        <p:spPr>
          <a:xfrm>
            <a:off x="4432063" y="861829"/>
            <a:ext cx="2322413" cy="1092607"/>
          </a:xfrm>
          <a:prstGeom prst="rect">
            <a:avLst/>
          </a:prstGeom>
          <a:noFill/>
        </p:spPr>
        <p:txBody>
          <a:bodyPr wrap="square" rtlCol="0">
            <a:spAutoFit/>
          </a:bodyPr>
          <a:lstStyle/>
          <a:p>
            <a:r>
              <a:rPr lang="en-US" sz="1600" b="1">
                <a:latin typeface="Bahnschrift SemiCondensed" panose="020B0502040204020203" pitchFamily="34" charset="0"/>
              </a:rPr>
              <a:t>Mission Steps and Capability Dice</a:t>
            </a:r>
          </a:p>
          <a:p>
            <a:r>
              <a:rPr lang="en-US" sz="1100">
                <a:latin typeface="Bahnschrift SemiCondensed" panose="020B0502040204020203" pitchFamily="34" charset="0"/>
              </a:rPr>
              <a:t>Each step of a brigade or regiment counter corresponds to a battalion with their corresponding capability die:</a:t>
            </a:r>
          </a:p>
        </p:txBody>
      </p:sp>
      <p:sp>
        <p:nvSpPr>
          <p:cNvPr id="53" name="TextBox 52">
            <a:extLst>
              <a:ext uri="{FF2B5EF4-FFF2-40B4-BE49-F238E27FC236}">
                <a16:creationId xmlns:a16="http://schemas.microsoft.com/office/drawing/2014/main" id="{1E7248C3-F63C-8CE9-77C9-37B9F91E219F}"/>
              </a:ext>
            </a:extLst>
          </p:cNvPr>
          <p:cNvSpPr txBox="1"/>
          <p:nvPr/>
        </p:nvSpPr>
        <p:spPr>
          <a:xfrm>
            <a:off x="1135249" y="4271869"/>
            <a:ext cx="1713134" cy="846386"/>
          </a:xfrm>
          <a:prstGeom prst="rect">
            <a:avLst/>
          </a:prstGeom>
          <a:noFill/>
        </p:spPr>
        <p:txBody>
          <a:bodyPr wrap="square" rtlCol="0">
            <a:spAutoFit/>
          </a:bodyPr>
          <a:lstStyle/>
          <a:p>
            <a:r>
              <a:rPr lang="en-US" sz="1600" b="1">
                <a:latin typeface="Bahnschrift SemiCondensed" panose="020B0502040204020203" pitchFamily="34" charset="0"/>
              </a:rPr>
              <a:t>Defense</a:t>
            </a:r>
            <a:endParaRPr lang="en-US" b="1">
              <a:latin typeface="Bahnschrift SemiCondensed" panose="020B0502040204020203" pitchFamily="34" charset="0"/>
            </a:endParaRPr>
          </a:p>
          <a:p>
            <a:r>
              <a:rPr lang="en-US" sz="1100">
                <a:latin typeface="Bahnschrift SemiCondensed" panose="020B0502040204020203" pitchFamily="34" charset="0"/>
              </a:rPr>
              <a:t>Ability to withstand attacks; considers hardness, discipline, and morale</a:t>
            </a:r>
          </a:p>
        </p:txBody>
      </p:sp>
      <p:pic>
        <p:nvPicPr>
          <p:cNvPr id="57" name="Graphic 56">
            <a:extLst>
              <a:ext uri="{FF2B5EF4-FFF2-40B4-BE49-F238E27FC236}">
                <a16:creationId xmlns:a16="http://schemas.microsoft.com/office/drawing/2014/main" id="{EC48BF7B-BE62-7A10-8B2B-E07CACF88F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11224" y="4944213"/>
            <a:ext cx="594436" cy="518226"/>
          </a:xfrm>
          <a:prstGeom prst="rect">
            <a:avLst/>
          </a:prstGeom>
        </p:spPr>
      </p:pic>
      <p:pic>
        <p:nvPicPr>
          <p:cNvPr id="68" name="Picture 67" descr="A red and green arrows pointing to each other&#10;&#10;Description automatically generated">
            <a:extLst>
              <a:ext uri="{FF2B5EF4-FFF2-40B4-BE49-F238E27FC236}">
                <a16:creationId xmlns:a16="http://schemas.microsoft.com/office/drawing/2014/main" id="{1D0FD2A1-825E-9092-304B-5A8DC0479C5C}"/>
              </a:ext>
            </a:extLst>
          </p:cNvPr>
          <p:cNvPicPr>
            <a:picLocks noChangeAspect="1"/>
          </p:cNvPicPr>
          <p:nvPr/>
        </p:nvPicPr>
        <p:blipFill>
          <a:blip r:embed="rId17"/>
          <a:stretch>
            <a:fillRect/>
          </a:stretch>
        </p:blipFill>
        <p:spPr>
          <a:xfrm>
            <a:off x="3645712" y="5639496"/>
            <a:ext cx="533493" cy="642733"/>
          </a:xfrm>
          <a:prstGeom prst="rect">
            <a:avLst/>
          </a:prstGeom>
        </p:spPr>
      </p:pic>
      <p:sp>
        <p:nvSpPr>
          <p:cNvPr id="69" name="TextBox 68">
            <a:extLst>
              <a:ext uri="{FF2B5EF4-FFF2-40B4-BE49-F238E27FC236}">
                <a16:creationId xmlns:a16="http://schemas.microsoft.com/office/drawing/2014/main" id="{59B9F244-290A-AEE8-8E79-FF56F87963FC}"/>
              </a:ext>
            </a:extLst>
          </p:cNvPr>
          <p:cNvSpPr txBox="1"/>
          <p:nvPr/>
        </p:nvSpPr>
        <p:spPr>
          <a:xfrm>
            <a:off x="4421350" y="4795522"/>
            <a:ext cx="2108932" cy="815608"/>
          </a:xfrm>
          <a:prstGeom prst="rect">
            <a:avLst/>
          </a:prstGeom>
          <a:noFill/>
        </p:spPr>
        <p:txBody>
          <a:bodyPr wrap="square" rtlCol="0">
            <a:spAutoFit/>
          </a:bodyPr>
          <a:lstStyle/>
          <a:p>
            <a:r>
              <a:rPr lang="en-US">
                <a:latin typeface="Bahnschrift SemiCondensed" panose="020B0502040204020203" pitchFamily="34" charset="0"/>
              </a:rPr>
              <a:t>Info Ops</a:t>
            </a:r>
          </a:p>
          <a:p>
            <a:r>
              <a:rPr lang="en-US" sz="1100">
                <a:latin typeface="Bahnschrift SemiCondensed" panose="020B0502040204020203" pitchFamily="34" charset="0"/>
              </a:rPr>
              <a:t>Defensive or offensive I/O missions can be deployed to aid units in an HQs own formation, in its range</a:t>
            </a:r>
          </a:p>
        </p:txBody>
      </p:sp>
      <p:sp>
        <p:nvSpPr>
          <p:cNvPr id="70" name="TextBox 69">
            <a:extLst>
              <a:ext uri="{FF2B5EF4-FFF2-40B4-BE49-F238E27FC236}">
                <a16:creationId xmlns:a16="http://schemas.microsoft.com/office/drawing/2014/main" id="{A6E8EC42-6C0B-EFB3-6B7D-2C6A1E5AFF1C}"/>
              </a:ext>
            </a:extLst>
          </p:cNvPr>
          <p:cNvSpPr txBox="1"/>
          <p:nvPr/>
        </p:nvSpPr>
        <p:spPr>
          <a:xfrm>
            <a:off x="4394553" y="5630395"/>
            <a:ext cx="2107122" cy="815608"/>
          </a:xfrm>
          <a:prstGeom prst="rect">
            <a:avLst/>
          </a:prstGeom>
          <a:noFill/>
        </p:spPr>
        <p:txBody>
          <a:bodyPr wrap="square" rtlCol="0">
            <a:spAutoFit/>
          </a:bodyPr>
          <a:lstStyle/>
          <a:p>
            <a:r>
              <a:rPr lang="en-US">
                <a:latin typeface="Bahnschrift SemiCondensed" panose="020B0502040204020203" pitchFamily="34" charset="0"/>
              </a:rPr>
              <a:t>Main Effort</a:t>
            </a:r>
          </a:p>
          <a:p>
            <a:r>
              <a:rPr lang="en-US" sz="1100">
                <a:latin typeface="Bahnschrift SemiCondensed" panose="020B0502040204020203" pitchFamily="34" charset="0"/>
              </a:rPr>
              <a:t>One unit may be designated the main effort, to aid offensive or defensive operations that turn</a:t>
            </a:r>
          </a:p>
        </p:txBody>
      </p:sp>
      <p:sp>
        <p:nvSpPr>
          <p:cNvPr id="71" name="TextBox 70">
            <a:extLst>
              <a:ext uri="{FF2B5EF4-FFF2-40B4-BE49-F238E27FC236}">
                <a16:creationId xmlns:a16="http://schemas.microsoft.com/office/drawing/2014/main" id="{88F091F3-227D-621F-697D-0F8E81C01FF6}"/>
              </a:ext>
            </a:extLst>
          </p:cNvPr>
          <p:cNvSpPr txBox="1"/>
          <p:nvPr/>
        </p:nvSpPr>
        <p:spPr>
          <a:xfrm>
            <a:off x="4400204" y="3829125"/>
            <a:ext cx="1347179" cy="1015663"/>
          </a:xfrm>
          <a:prstGeom prst="rect">
            <a:avLst/>
          </a:prstGeom>
          <a:noFill/>
        </p:spPr>
        <p:txBody>
          <a:bodyPr wrap="square" rtlCol="0">
            <a:spAutoFit/>
          </a:bodyPr>
          <a:lstStyle/>
          <a:p>
            <a:r>
              <a:rPr lang="en-US" sz="1600" b="1">
                <a:latin typeface="Bahnschrift SemiCondensed" panose="020B0502040204020203" pitchFamily="34" charset="0"/>
              </a:rPr>
              <a:t>Headquarters</a:t>
            </a:r>
            <a:endParaRPr lang="en-US" b="1">
              <a:latin typeface="Bahnschrift SemiCondensed" panose="020B0502040204020203" pitchFamily="34" charset="0"/>
            </a:endParaRPr>
          </a:p>
          <a:p>
            <a:r>
              <a:rPr lang="en-US" sz="1100">
                <a:latin typeface="Bahnschrift SemiCondensed" panose="020B0502040204020203" pitchFamily="34" charset="0"/>
              </a:rPr>
              <a:t>Exist at divisional and corps levels, can only be detected by local means</a:t>
            </a:r>
          </a:p>
        </p:txBody>
      </p:sp>
      <p:sp>
        <p:nvSpPr>
          <p:cNvPr id="72" name="TextBox 71">
            <a:extLst>
              <a:ext uri="{FF2B5EF4-FFF2-40B4-BE49-F238E27FC236}">
                <a16:creationId xmlns:a16="http://schemas.microsoft.com/office/drawing/2014/main" id="{D752B70E-F2A9-7338-0299-0C8CA22B042A}"/>
              </a:ext>
            </a:extLst>
          </p:cNvPr>
          <p:cNvSpPr txBox="1"/>
          <p:nvPr/>
        </p:nvSpPr>
        <p:spPr>
          <a:xfrm>
            <a:off x="4432063" y="6563114"/>
            <a:ext cx="2364833" cy="1015663"/>
          </a:xfrm>
          <a:prstGeom prst="rect">
            <a:avLst/>
          </a:prstGeom>
          <a:noFill/>
        </p:spPr>
        <p:txBody>
          <a:bodyPr wrap="square" rtlCol="0">
            <a:spAutoFit/>
          </a:bodyPr>
          <a:lstStyle/>
          <a:p>
            <a:r>
              <a:rPr lang="en-US" sz="1600" b="1" dirty="0">
                <a:latin typeface="Bahnschrift SemiCondensed" panose="020B0502040204020203" pitchFamily="34" charset="0"/>
              </a:rPr>
              <a:t>Artillery</a:t>
            </a:r>
          </a:p>
          <a:p>
            <a:r>
              <a:rPr lang="en-US" sz="1100" dirty="0">
                <a:latin typeface="Bahnschrift SemiCondensed" panose="020B0502040204020203" pitchFamily="34" charset="0"/>
              </a:rPr>
              <a:t>Each capability die indicates ability to launch a single volley of munitions, either to directly strike an enemy, or as indirect fire support to maneuver units</a:t>
            </a:r>
          </a:p>
        </p:txBody>
      </p:sp>
      <p:sp>
        <p:nvSpPr>
          <p:cNvPr id="73" name="TextBox 72">
            <a:extLst>
              <a:ext uri="{FF2B5EF4-FFF2-40B4-BE49-F238E27FC236}">
                <a16:creationId xmlns:a16="http://schemas.microsoft.com/office/drawing/2014/main" id="{207EBE53-B232-ADE3-8432-2C32555D1C7F}"/>
              </a:ext>
            </a:extLst>
          </p:cNvPr>
          <p:cNvSpPr txBox="1"/>
          <p:nvPr/>
        </p:nvSpPr>
        <p:spPr>
          <a:xfrm>
            <a:off x="4432063" y="7706021"/>
            <a:ext cx="1659079" cy="1015663"/>
          </a:xfrm>
          <a:prstGeom prst="rect">
            <a:avLst/>
          </a:prstGeom>
          <a:noFill/>
        </p:spPr>
        <p:txBody>
          <a:bodyPr wrap="square" rtlCol="0">
            <a:spAutoFit/>
          </a:bodyPr>
          <a:lstStyle/>
          <a:p>
            <a:r>
              <a:rPr lang="en-US" sz="1600" b="1">
                <a:latin typeface="Bahnschrift SemiCondensed" panose="020B0502040204020203" pitchFamily="34" charset="0"/>
              </a:rPr>
              <a:t>Air Defense</a:t>
            </a:r>
          </a:p>
          <a:p>
            <a:r>
              <a:rPr lang="en-US" sz="1100">
                <a:latin typeface="Bahnschrift SemiCondensed" panose="020B0502040204020203" pitchFamily="34" charset="0"/>
              </a:rPr>
              <a:t>The first mission step loss would eliminate ability to fire one of the three volleys of munitions</a:t>
            </a:r>
          </a:p>
        </p:txBody>
      </p:sp>
      <p:grpSp>
        <p:nvGrpSpPr>
          <p:cNvPr id="59" name="Group 58">
            <a:extLst>
              <a:ext uri="{FF2B5EF4-FFF2-40B4-BE49-F238E27FC236}">
                <a16:creationId xmlns:a16="http://schemas.microsoft.com/office/drawing/2014/main" id="{098500CC-C565-22F6-969C-3FBC69BE83CD}"/>
              </a:ext>
            </a:extLst>
          </p:cNvPr>
          <p:cNvGrpSpPr/>
          <p:nvPr/>
        </p:nvGrpSpPr>
        <p:grpSpPr>
          <a:xfrm>
            <a:off x="494582" y="6821487"/>
            <a:ext cx="400423" cy="815608"/>
            <a:chOff x="4186670" y="8051218"/>
            <a:chExt cx="400423" cy="815608"/>
          </a:xfrm>
        </p:grpSpPr>
        <p:pic>
          <p:nvPicPr>
            <p:cNvPr id="75" name="Graphic 74">
              <a:extLst>
                <a:ext uri="{FF2B5EF4-FFF2-40B4-BE49-F238E27FC236}">
                  <a16:creationId xmlns:a16="http://schemas.microsoft.com/office/drawing/2014/main" id="{FAF897E9-68DB-040C-3A04-10387D23ED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58056" y="8117647"/>
              <a:ext cx="276225" cy="323850"/>
            </a:xfrm>
            <a:prstGeom prst="rect">
              <a:avLst/>
            </a:prstGeom>
          </p:spPr>
        </p:pic>
        <p:pic>
          <p:nvPicPr>
            <p:cNvPr id="76" name="Graphic 75">
              <a:extLst>
                <a:ext uri="{FF2B5EF4-FFF2-40B4-BE49-F238E27FC236}">
                  <a16:creationId xmlns:a16="http://schemas.microsoft.com/office/drawing/2014/main" id="{5C1F9A40-C71A-78CC-E22A-2FD83CC8D5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19054" y="8504876"/>
              <a:ext cx="354230" cy="299733"/>
            </a:xfrm>
            <a:prstGeom prst="rect">
              <a:avLst/>
            </a:prstGeom>
          </p:spPr>
        </p:pic>
        <p:sp>
          <p:nvSpPr>
            <p:cNvPr id="77" name="Rectangle: Rounded Corners 76">
              <a:extLst>
                <a:ext uri="{FF2B5EF4-FFF2-40B4-BE49-F238E27FC236}">
                  <a16:creationId xmlns:a16="http://schemas.microsoft.com/office/drawing/2014/main" id="{881ACCF5-CA0D-D5F5-B28C-F542BE9D5AD3}"/>
                </a:ext>
              </a:extLst>
            </p:cNvPr>
            <p:cNvSpPr/>
            <p:nvPr/>
          </p:nvSpPr>
          <p:spPr>
            <a:xfrm>
              <a:off x="4186670" y="8051218"/>
              <a:ext cx="400423" cy="815608"/>
            </a:xfrm>
            <a:prstGeom prst="round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TextBox 77">
            <a:extLst>
              <a:ext uri="{FF2B5EF4-FFF2-40B4-BE49-F238E27FC236}">
                <a16:creationId xmlns:a16="http://schemas.microsoft.com/office/drawing/2014/main" id="{FF0D978F-09B2-002E-CB5B-7024B74BF86A}"/>
              </a:ext>
            </a:extLst>
          </p:cNvPr>
          <p:cNvSpPr txBox="1"/>
          <p:nvPr/>
        </p:nvSpPr>
        <p:spPr>
          <a:xfrm>
            <a:off x="1135249" y="6654566"/>
            <a:ext cx="1864772" cy="1184940"/>
          </a:xfrm>
          <a:prstGeom prst="rect">
            <a:avLst/>
          </a:prstGeom>
          <a:noFill/>
        </p:spPr>
        <p:txBody>
          <a:bodyPr wrap="square" rtlCol="0">
            <a:spAutoFit/>
          </a:bodyPr>
          <a:lstStyle/>
          <a:p>
            <a:r>
              <a:rPr lang="en-US" sz="1600" b="1">
                <a:latin typeface="Bahnschrift SemiCondensed" panose="020B0502040204020203" pitchFamily="34" charset="0"/>
              </a:rPr>
              <a:t>Dual-use munitions</a:t>
            </a:r>
          </a:p>
          <a:p>
            <a:r>
              <a:rPr lang="en-US" sz="1100">
                <a:latin typeface="Bahnschrift SemiCondensed" panose="020B0502040204020203" pitchFamily="34" charset="0"/>
              </a:rPr>
              <a:t>Some A/D munitions may be used to defend from incoming fires OR attack enemy air missions, either use consumes the mission</a:t>
            </a:r>
          </a:p>
        </p:txBody>
      </p:sp>
      <p:grpSp>
        <p:nvGrpSpPr>
          <p:cNvPr id="56" name="Group 55">
            <a:extLst>
              <a:ext uri="{FF2B5EF4-FFF2-40B4-BE49-F238E27FC236}">
                <a16:creationId xmlns:a16="http://schemas.microsoft.com/office/drawing/2014/main" id="{DCD2D3A5-0EFB-5635-57A2-B09B9F5CD132}"/>
              </a:ext>
            </a:extLst>
          </p:cNvPr>
          <p:cNvGrpSpPr/>
          <p:nvPr/>
        </p:nvGrpSpPr>
        <p:grpSpPr>
          <a:xfrm>
            <a:off x="202921" y="5777336"/>
            <a:ext cx="983744" cy="259656"/>
            <a:chOff x="399931" y="7243625"/>
            <a:chExt cx="1298029" cy="342611"/>
          </a:xfrm>
        </p:grpSpPr>
        <p:pic>
          <p:nvPicPr>
            <p:cNvPr id="79" name="Graphic 78">
              <a:extLst>
                <a:ext uri="{FF2B5EF4-FFF2-40B4-BE49-F238E27FC236}">
                  <a16:creationId xmlns:a16="http://schemas.microsoft.com/office/drawing/2014/main" id="{28520D78-07F7-135D-B770-53626D5E0C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9931" y="7434327"/>
              <a:ext cx="1008119" cy="151909"/>
            </a:xfrm>
            <a:prstGeom prst="rect">
              <a:avLst/>
            </a:prstGeom>
          </p:spPr>
        </p:pic>
        <p:pic>
          <p:nvPicPr>
            <p:cNvPr id="82" name="Graphic 81">
              <a:extLst>
                <a:ext uri="{FF2B5EF4-FFF2-40B4-BE49-F238E27FC236}">
                  <a16:creationId xmlns:a16="http://schemas.microsoft.com/office/drawing/2014/main" id="{5CCBA1DF-E6AB-D891-0A24-83DBB24A5DA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88385" y="7243625"/>
              <a:ext cx="409575" cy="219075"/>
            </a:xfrm>
            <a:prstGeom prst="rect">
              <a:avLst/>
            </a:prstGeom>
          </p:spPr>
        </p:pic>
      </p:grpSp>
      <p:sp>
        <p:nvSpPr>
          <p:cNvPr id="83" name="TextBox 82">
            <a:extLst>
              <a:ext uri="{FF2B5EF4-FFF2-40B4-BE49-F238E27FC236}">
                <a16:creationId xmlns:a16="http://schemas.microsoft.com/office/drawing/2014/main" id="{11F5F8CD-F397-E9D0-9BF8-A2C4EDA9C625}"/>
              </a:ext>
            </a:extLst>
          </p:cNvPr>
          <p:cNvSpPr txBox="1"/>
          <p:nvPr/>
        </p:nvSpPr>
        <p:spPr>
          <a:xfrm>
            <a:off x="1135249" y="5131000"/>
            <a:ext cx="1713134" cy="1600438"/>
          </a:xfrm>
          <a:prstGeom prst="rect">
            <a:avLst/>
          </a:prstGeom>
          <a:noFill/>
        </p:spPr>
        <p:txBody>
          <a:bodyPr wrap="square" rtlCol="0">
            <a:spAutoFit/>
          </a:bodyPr>
          <a:lstStyle/>
          <a:p>
            <a:r>
              <a:rPr lang="en-US" sz="1600" b="1">
                <a:latin typeface="Bahnschrift SemiCondensed" panose="020B0502040204020203" pitchFamily="34" charset="0"/>
              </a:rPr>
              <a:t>Target type and range</a:t>
            </a:r>
          </a:p>
          <a:p>
            <a:r>
              <a:rPr lang="en-US" sz="1100">
                <a:latin typeface="Bahnschrift SemiCondensed" panose="020B0502040204020203" pitchFamily="34" charset="0"/>
              </a:rPr>
              <a:t>This silhouette (a runway) indicates munitions are intended for ground domain targets, at a range of 2 tactical or 0 operational hexes.</a:t>
            </a:r>
          </a:p>
        </p:txBody>
      </p:sp>
      <p:sp>
        <p:nvSpPr>
          <p:cNvPr id="90" name="TextBox 89">
            <a:extLst>
              <a:ext uri="{FF2B5EF4-FFF2-40B4-BE49-F238E27FC236}">
                <a16:creationId xmlns:a16="http://schemas.microsoft.com/office/drawing/2014/main" id="{B28CFEDF-4938-D2B2-EBCE-AC7025279955}"/>
              </a:ext>
            </a:extLst>
          </p:cNvPr>
          <p:cNvSpPr txBox="1"/>
          <p:nvPr/>
        </p:nvSpPr>
        <p:spPr>
          <a:xfrm>
            <a:off x="105968" y="7904115"/>
            <a:ext cx="2364833" cy="338554"/>
          </a:xfrm>
          <a:prstGeom prst="rect">
            <a:avLst/>
          </a:prstGeom>
          <a:noFill/>
        </p:spPr>
        <p:txBody>
          <a:bodyPr wrap="square" rtlCol="0">
            <a:spAutoFit/>
          </a:bodyPr>
          <a:lstStyle/>
          <a:p>
            <a:r>
              <a:rPr lang="en-US" sz="1600" b="1">
                <a:latin typeface="Bahnschrift SemiCondensed" panose="020B0502040204020203" pitchFamily="34" charset="0"/>
              </a:rPr>
              <a:t>Special Capabilities:</a:t>
            </a:r>
          </a:p>
        </p:txBody>
      </p:sp>
      <p:grpSp>
        <p:nvGrpSpPr>
          <p:cNvPr id="58" name="Group 57">
            <a:extLst>
              <a:ext uri="{FF2B5EF4-FFF2-40B4-BE49-F238E27FC236}">
                <a16:creationId xmlns:a16="http://schemas.microsoft.com/office/drawing/2014/main" id="{0CFE4FDE-FE70-F3BB-F15D-E98E00D8B435}"/>
              </a:ext>
            </a:extLst>
          </p:cNvPr>
          <p:cNvGrpSpPr/>
          <p:nvPr/>
        </p:nvGrpSpPr>
        <p:grpSpPr>
          <a:xfrm>
            <a:off x="105968" y="8299572"/>
            <a:ext cx="2648936" cy="533660"/>
            <a:chOff x="1924153" y="3776491"/>
            <a:chExt cx="2648936" cy="533660"/>
          </a:xfrm>
        </p:grpSpPr>
        <p:pic>
          <p:nvPicPr>
            <p:cNvPr id="85" name="Graphic 84">
              <a:extLst>
                <a:ext uri="{FF2B5EF4-FFF2-40B4-BE49-F238E27FC236}">
                  <a16:creationId xmlns:a16="http://schemas.microsoft.com/office/drawing/2014/main" id="{B5C0FE93-43D7-C10C-8CFF-FB93C1A66C1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32823" y="3843563"/>
              <a:ext cx="617919" cy="205973"/>
            </a:xfrm>
            <a:prstGeom prst="rect">
              <a:avLst/>
            </a:prstGeom>
          </p:spPr>
        </p:pic>
        <p:pic>
          <p:nvPicPr>
            <p:cNvPr id="87" name="Graphic 86">
              <a:extLst>
                <a:ext uri="{FF2B5EF4-FFF2-40B4-BE49-F238E27FC236}">
                  <a16:creationId xmlns:a16="http://schemas.microsoft.com/office/drawing/2014/main" id="{86E3650D-3C19-FCA1-CE04-96B55260E40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30856" y="3776491"/>
              <a:ext cx="289100" cy="340117"/>
            </a:xfrm>
            <a:prstGeom prst="rect">
              <a:avLst/>
            </a:prstGeom>
          </p:spPr>
        </p:pic>
        <p:pic>
          <p:nvPicPr>
            <p:cNvPr id="89" name="Graphic 88">
              <a:extLst>
                <a:ext uri="{FF2B5EF4-FFF2-40B4-BE49-F238E27FC236}">
                  <a16:creationId xmlns:a16="http://schemas.microsoft.com/office/drawing/2014/main" id="{E8F28834-0C51-B04D-AD81-6C3517A9EB7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667680" y="3862602"/>
              <a:ext cx="797500" cy="167895"/>
            </a:xfrm>
            <a:prstGeom prst="rect">
              <a:avLst/>
            </a:prstGeom>
          </p:spPr>
        </p:pic>
        <p:sp>
          <p:nvSpPr>
            <p:cNvPr id="91" name="TextBox 90">
              <a:extLst>
                <a:ext uri="{FF2B5EF4-FFF2-40B4-BE49-F238E27FC236}">
                  <a16:creationId xmlns:a16="http://schemas.microsoft.com/office/drawing/2014/main" id="{5D3BA19A-965D-B097-4F2E-8541DBB68800}"/>
                </a:ext>
              </a:extLst>
            </p:cNvPr>
            <p:cNvSpPr txBox="1"/>
            <p:nvPr/>
          </p:nvSpPr>
          <p:spPr>
            <a:xfrm>
              <a:off x="1924153" y="4044702"/>
              <a:ext cx="792160" cy="265449"/>
            </a:xfrm>
            <a:prstGeom prst="rect">
              <a:avLst/>
            </a:prstGeom>
            <a:noFill/>
          </p:spPr>
          <p:txBody>
            <a:bodyPr wrap="square" rtlCol="0">
              <a:spAutoFit/>
            </a:bodyPr>
            <a:lstStyle/>
            <a:p>
              <a:r>
                <a:rPr lang="en-US" sz="1100">
                  <a:latin typeface="Bahnschrift SemiCondensed" panose="020B0502040204020203" pitchFamily="34" charset="0"/>
                </a:rPr>
                <a:t>Air Assault</a:t>
              </a:r>
            </a:p>
          </p:txBody>
        </p:sp>
        <p:sp>
          <p:nvSpPr>
            <p:cNvPr id="92" name="TextBox 91">
              <a:extLst>
                <a:ext uri="{FF2B5EF4-FFF2-40B4-BE49-F238E27FC236}">
                  <a16:creationId xmlns:a16="http://schemas.microsoft.com/office/drawing/2014/main" id="{507FB2DA-446D-6765-E699-421E60D9F0AC}"/>
                </a:ext>
              </a:extLst>
            </p:cNvPr>
            <p:cNvSpPr txBox="1"/>
            <p:nvPr/>
          </p:nvSpPr>
          <p:spPr>
            <a:xfrm>
              <a:off x="2846599" y="4029965"/>
              <a:ext cx="691447" cy="261610"/>
            </a:xfrm>
            <a:prstGeom prst="rect">
              <a:avLst/>
            </a:prstGeom>
            <a:noFill/>
          </p:spPr>
          <p:txBody>
            <a:bodyPr wrap="square" rtlCol="0">
              <a:spAutoFit/>
            </a:bodyPr>
            <a:lstStyle/>
            <a:p>
              <a:r>
                <a:rPr lang="en-US" sz="1100">
                  <a:latin typeface="Bahnschrift SemiCondensed" panose="020B0502040204020203" pitchFamily="34" charset="0"/>
                </a:rPr>
                <a:t>Airborne</a:t>
              </a:r>
            </a:p>
          </p:txBody>
        </p:sp>
        <p:sp>
          <p:nvSpPr>
            <p:cNvPr id="93" name="TextBox 92">
              <a:extLst>
                <a:ext uri="{FF2B5EF4-FFF2-40B4-BE49-F238E27FC236}">
                  <a16:creationId xmlns:a16="http://schemas.microsoft.com/office/drawing/2014/main" id="{95FD8363-C600-363E-0B28-53DEC18C3E40}"/>
                </a:ext>
              </a:extLst>
            </p:cNvPr>
            <p:cNvSpPr txBox="1"/>
            <p:nvPr/>
          </p:nvSpPr>
          <p:spPr>
            <a:xfrm>
              <a:off x="3680423" y="3999727"/>
              <a:ext cx="892666" cy="261610"/>
            </a:xfrm>
            <a:prstGeom prst="rect">
              <a:avLst/>
            </a:prstGeom>
            <a:noFill/>
          </p:spPr>
          <p:txBody>
            <a:bodyPr wrap="square" rtlCol="0">
              <a:spAutoFit/>
            </a:bodyPr>
            <a:lstStyle/>
            <a:p>
              <a:r>
                <a:rPr lang="en-US" sz="1100">
                  <a:latin typeface="Bahnschrift SemiCondensed" panose="020B0502040204020203" pitchFamily="34" charset="0"/>
                </a:rPr>
                <a:t>Amphibious</a:t>
              </a:r>
            </a:p>
          </p:txBody>
        </p:sp>
      </p:grpSp>
      <p:cxnSp>
        <p:nvCxnSpPr>
          <p:cNvPr id="45" name="Connector: Elbow 44">
            <a:extLst>
              <a:ext uri="{FF2B5EF4-FFF2-40B4-BE49-F238E27FC236}">
                <a16:creationId xmlns:a16="http://schemas.microsoft.com/office/drawing/2014/main" id="{9DF8E222-BC82-53BF-F3E6-A234F63DCE90}"/>
              </a:ext>
            </a:extLst>
          </p:cNvPr>
          <p:cNvCxnSpPr>
            <a:cxnSpLocks/>
            <a:stCxn id="12" idx="2"/>
          </p:cNvCxnSpPr>
          <p:nvPr/>
        </p:nvCxnSpPr>
        <p:spPr>
          <a:xfrm rot="16200000" flipH="1">
            <a:off x="3469566" y="2440510"/>
            <a:ext cx="489707" cy="1250082"/>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0AD053E4-3E2C-2FAC-30DA-A52C3486DA58}"/>
              </a:ext>
            </a:extLst>
          </p:cNvPr>
          <p:cNvPicPr>
            <a:picLocks noChangeAspect="1"/>
          </p:cNvPicPr>
          <p:nvPr/>
        </p:nvPicPr>
        <p:blipFill>
          <a:blip r:embed="rId30"/>
          <a:stretch>
            <a:fillRect/>
          </a:stretch>
        </p:blipFill>
        <p:spPr>
          <a:xfrm>
            <a:off x="258606" y="1542419"/>
            <a:ext cx="808619" cy="551629"/>
          </a:xfrm>
          <a:prstGeom prst="rect">
            <a:avLst/>
          </a:prstGeom>
        </p:spPr>
      </p:pic>
      <p:pic>
        <p:nvPicPr>
          <p:cNvPr id="88" name="Picture 87">
            <a:extLst>
              <a:ext uri="{FF2B5EF4-FFF2-40B4-BE49-F238E27FC236}">
                <a16:creationId xmlns:a16="http://schemas.microsoft.com/office/drawing/2014/main" id="{B9303F29-9041-9227-8C0E-2ABED4212505}"/>
              </a:ext>
            </a:extLst>
          </p:cNvPr>
          <p:cNvPicPr>
            <a:picLocks noChangeAspect="1"/>
          </p:cNvPicPr>
          <p:nvPr/>
        </p:nvPicPr>
        <p:blipFill>
          <a:blip r:embed="rId31"/>
          <a:stretch>
            <a:fillRect/>
          </a:stretch>
        </p:blipFill>
        <p:spPr>
          <a:xfrm>
            <a:off x="1310184" y="1545495"/>
            <a:ext cx="788977" cy="533623"/>
          </a:xfrm>
          <a:prstGeom prst="rect">
            <a:avLst/>
          </a:prstGeom>
        </p:spPr>
      </p:pic>
      <p:pic>
        <p:nvPicPr>
          <p:cNvPr id="94" name="Picture 93">
            <a:extLst>
              <a:ext uri="{FF2B5EF4-FFF2-40B4-BE49-F238E27FC236}">
                <a16:creationId xmlns:a16="http://schemas.microsoft.com/office/drawing/2014/main" id="{73A09C68-F056-6787-072B-2D437D19A798}"/>
              </a:ext>
            </a:extLst>
          </p:cNvPr>
          <p:cNvPicPr>
            <a:picLocks noChangeAspect="1"/>
          </p:cNvPicPr>
          <p:nvPr/>
        </p:nvPicPr>
        <p:blipFill>
          <a:blip r:embed="rId32"/>
          <a:stretch>
            <a:fillRect/>
          </a:stretch>
        </p:blipFill>
        <p:spPr>
          <a:xfrm>
            <a:off x="264980" y="2382592"/>
            <a:ext cx="788977" cy="533623"/>
          </a:xfrm>
          <a:prstGeom prst="rect">
            <a:avLst/>
          </a:prstGeom>
        </p:spPr>
      </p:pic>
      <p:pic>
        <p:nvPicPr>
          <p:cNvPr id="95" name="Picture 94">
            <a:extLst>
              <a:ext uri="{FF2B5EF4-FFF2-40B4-BE49-F238E27FC236}">
                <a16:creationId xmlns:a16="http://schemas.microsoft.com/office/drawing/2014/main" id="{ABA18F9D-A525-2E44-65B7-C379DD24D521}"/>
              </a:ext>
            </a:extLst>
          </p:cNvPr>
          <p:cNvPicPr>
            <a:picLocks noChangeAspect="1"/>
          </p:cNvPicPr>
          <p:nvPr/>
        </p:nvPicPr>
        <p:blipFill>
          <a:blip r:embed="rId33"/>
          <a:stretch>
            <a:fillRect/>
          </a:stretch>
        </p:blipFill>
        <p:spPr>
          <a:xfrm>
            <a:off x="1300362" y="2371442"/>
            <a:ext cx="808619" cy="553266"/>
          </a:xfrm>
          <a:prstGeom prst="rect">
            <a:avLst/>
          </a:prstGeom>
        </p:spPr>
      </p:pic>
      <p:sp>
        <p:nvSpPr>
          <p:cNvPr id="97" name="TextBox 96">
            <a:extLst>
              <a:ext uri="{FF2B5EF4-FFF2-40B4-BE49-F238E27FC236}">
                <a16:creationId xmlns:a16="http://schemas.microsoft.com/office/drawing/2014/main" id="{C197C383-7718-FF91-9958-555E598BBBC3}"/>
              </a:ext>
            </a:extLst>
          </p:cNvPr>
          <p:cNvSpPr txBox="1"/>
          <p:nvPr/>
        </p:nvSpPr>
        <p:spPr>
          <a:xfrm>
            <a:off x="351102" y="2050586"/>
            <a:ext cx="616732" cy="261610"/>
          </a:xfrm>
          <a:prstGeom prst="rect">
            <a:avLst/>
          </a:prstGeom>
          <a:noFill/>
        </p:spPr>
        <p:txBody>
          <a:bodyPr wrap="square">
            <a:spAutoFit/>
          </a:bodyPr>
          <a:lstStyle/>
          <a:p>
            <a:r>
              <a:rPr lang="en-US" sz="1100" dirty="0">
                <a:latin typeface="Bahnschrift SemiCondensed" panose="020B0502040204020203" pitchFamily="34" charset="0"/>
              </a:rPr>
              <a:t>Infantry</a:t>
            </a:r>
            <a:endParaRPr lang="en-US" dirty="0"/>
          </a:p>
        </p:txBody>
      </p:sp>
      <p:sp>
        <p:nvSpPr>
          <p:cNvPr id="98" name="TextBox 97">
            <a:extLst>
              <a:ext uri="{FF2B5EF4-FFF2-40B4-BE49-F238E27FC236}">
                <a16:creationId xmlns:a16="http://schemas.microsoft.com/office/drawing/2014/main" id="{7A819545-8DEC-479D-4759-7CAB1487FB5D}"/>
              </a:ext>
            </a:extLst>
          </p:cNvPr>
          <p:cNvSpPr txBox="1"/>
          <p:nvPr/>
        </p:nvSpPr>
        <p:spPr>
          <a:xfrm>
            <a:off x="1366805" y="2045223"/>
            <a:ext cx="687465" cy="261610"/>
          </a:xfrm>
          <a:prstGeom prst="rect">
            <a:avLst/>
          </a:prstGeom>
          <a:noFill/>
        </p:spPr>
        <p:txBody>
          <a:bodyPr wrap="square">
            <a:spAutoFit/>
          </a:bodyPr>
          <a:lstStyle/>
          <a:p>
            <a:pPr algn="ctr"/>
            <a:r>
              <a:rPr lang="en-US" sz="1100" dirty="0">
                <a:latin typeface="Bahnschrift SemiCondensed" panose="020B0502040204020203" pitchFamily="34" charset="0"/>
              </a:rPr>
              <a:t>Artillery</a:t>
            </a:r>
            <a:endParaRPr lang="en-US" dirty="0"/>
          </a:p>
        </p:txBody>
      </p:sp>
      <p:sp>
        <p:nvSpPr>
          <p:cNvPr id="99" name="TextBox 98">
            <a:extLst>
              <a:ext uri="{FF2B5EF4-FFF2-40B4-BE49-F238E27FC236}">
                <a16:creationId xmlns:a16="http://schemas.microsoft.com/office/drawing/2014/main" id="{78C41127-B2A5-D2B1-A8EF-A5E4F85CA1DF}"/>
              </a:ext>
            </a:extLst>
          </p:cNvPr>
          <p:cNvSpPr txBox="1"/>
          <p:nvPr/>
        </p:nvSpPr>
        <p:spPr>
          <a:xfrm>
            <a:off x="214638" y="2896804"/>
            <a:ext cx="890709" cy="261610"/>
          </a:xfrm>
          <a:prstGeom prst="rect">
            <a:avLst/>
          </a:prstGeom>
          <a:noFill/>
        </p:spPr>
        <p:txBody>
          <a:bodyPr wrap="square">
            <a:spAutoFit/>
          </a:bodyPr>
          <a:lstStyle/>
          <a:p>
            <a:pPr algn="ctr"/>
            <a:r>
              <a:rPr lang="en-US" sz="1100" dirty="0">
                <a:latin typeface="Bahnschrift SemiCondensed" panose="020B0502040204020203" pitchFamily="34" charset="0"/>
              </a:rPr>
              <a:t>Air Defense</a:t>
            </a:r>
            <a:endParaRPr lang="en-US" dirty="0"/>
          </a:p>
        </p:txBody>
      </p:sp>
      <p:sp>
        <p:nvSpPr>
          <p:cNvPr id="100" name="TextBox 99">
            <a:extLst>
              <a:ext uri="{FF2B5EF4-FFF2-40B4-BE49-F238E27FC236}">
                <a16:creationId xmlns:a16="http://schemas.microsoft.com/office/drawing/2014/main" id="{7BADE5ED-32C0-0480-5164-483FD8950CCA}"/>
              </a:ext>
            </a:extLst>
          </p:cNvPr>
          <p:cNvSpPr txBox="1"/>
          <p:nvPr/>
        </p:nvSpPr>
        <p:spPr>
          <a:xfrm>
            <a:off x="1258712" y="2889324"/>
            <a:ext cx="890709" cy="261610"/>
          </a:xfrm>
          <a:prstGeom prst="rect">
            <a:avLst/>
          </a:prstGeom>
          <a:noFill/>
        </p:spPr>
        <p:txBody>
          <a:bodyPr wrap="square">
            <a:spAutoFit/>
          </a:bodyPr>
          <a:lstStyle/>
          <a:p>
            <a:pPr algn="ctr"/>
            <a:r>
              <a:rPr lang="en-US" sz="1100" dirty="0">
                <a:latin typeface="Bahnschrift SemiCondensed" panose="020B0502040204020203" pitchFamily="34" charset="0"/>
              </a:rPr>
              <a:t>Missile</a:t>
            </a:r>
            <a:endParaRPr lang="en-US" dirty="0"/>
          </a:p>
        </p:txBody>
      </p:sp>
    </p:spTree>
    <p:extLst>
      <p:ext uri="{BB962C8B-B14F-4D97-AF65-F5344CB8AC3E}">
        <p14:creationId xmlns:p14="http://schemas.microsoft.com/office/powerpoint/2010/main" val="204823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2B015BC5-0ED0-6D7B-53DB-6635CBD649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0021" y="6834579"/>
            <a:ext cx="561303" cy="561303"/>
          </a:xfrm>
          <a:prstGeom prst="rect">
            <a:avLst/>
          </a:prstGeom>
        </p:spPr>
      </p:pic>
      <p:pic>
        <p:nvPicPr>
          <p:cNvPr id="18" name="Graphic 17">
            <a:extLst>
              <a:ext uri="{FF2B5EF4-FFF2-40B4-BE49-F238E27FC236}">
                <a16:creationId xmlns:a16="http://schemas.microsoft.com/office/drawing/2014/main" id="{C2DD2288-DCEF-938A-DB47-6F2D17395D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06634" y="6522318"/>
            <a:ext cx="561303" cy="561303"/>
          </a:xfrm>
          <a:prstGeom prst="rect">
            <a:avLst/>
          </a:prstGeom>
        </p:spPr>
      </p:pic>
      <p:sp>
        <p:nvSpPr>
          <p:cNvPr id="5" name="Hexagon 4">
            <a:extLst>
              <a:ext uri="{FF2B5EF4-FFF2-40B4-BE49-F238E27FC236}">
                <a16:creationId xmlns:a16="http://schemas.microsoft.com/office/drawing/2014/main" id="{30841B75-E269-09D6-4AFA-A8CAEC0ADA6C}"/>
              </a:ext>
            </a:extLst>
          </p:cNvPr>
          <p:cNvSpPr/>
          <p:nvPr/>
        </p:nvSpPr>
        <p:spPr>
          <a:xfrm rot="10172737">
            <a:off x="3602684" y="4277534"/>
            <a:ext cx="3211730" cy="2625711"/>
          </a:xfrm>
          <a:prstGeom prst="hexagon">
            <a:avLst/>
          </a:prstGeom>
          <a:noFill/>
          <a:scene3d>
            <a:camera prst="isometricTop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4C40D9C0-D9C1-2EDA-3884-310370051B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0875" y="4419318"/>
            <a:ext cx="561303" cy="561303"/>
          </a:xfrm>
          <a:prstGeom prst="rect">
            <a:avLst/>
          </a:prstGeom>
        </p:spPr>
      </p:pic>
      <p:pic>
        <p:nvPicPr>
          <p:cNvPr id="8" name="Graphic 7">
            <a:extLst>
              <a:ext uri="{FF2B5EF4-FFF2-40B4-BE49-F238E27FC236}">
                <a16:creationId xmlns:a16="http://schemas.microsoft.com/office/drawing/2014/main" id="{BED0245E-B6A0-3BC9-CDC1-EF41245116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7809" y="3836537"/>
            <a:ext cx="561303" cy="561303"/>
          </a:xfrm>
          <a:prstGeom prst="rect">
            <a:avLst/>
          </a:prstGeom>
        </p:spPr>
      </p:pic>
      <p:sp>
        <p:nvSpPr>
          <p:cNvPr id="3" name="Hexagon 2">
            <a:extLst>
              <a:ext uri="{FF2B5EF4-FFF2-40B4-BE49-F238E27FC236}">
                <a16:creationId xmlns:a16="http://schemas.microsoft.com/office/drawing/2014/main" id="{C1FEABE2-5D95-F862-D1D0-CAF6CD7607EA}"/>
              </a:ext>
            </a:extLst>
          </p:cNvPr>
          <p:cNvSpPr/>
          <p:nvPr/>
        </p:nvSpPr>
        <p:spPr>
          <a:xfrm rot="10172737">
            <a:off x="549194" y="3545467"/>
            <a:ext cx="2660810" cy="2369469"/>
          </a:xfrm>
          <a:prstGeom prst="hexagon">
            <a:avLst/>
          </a:prstGeom>
          <a:noFill/>
          <a:scene3d>
            <a:camera prst="isometricTop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Hexagon 85">
            <a:extLst>
              <a:ext uri="{FF2B5EF4-FFF2-40B4-BE49-F238E27FC236}">
                <a16:creationId xmlns:a16="http://schemas.microsoft.com/office/drawing/2014/main" id="{F37B8627-8763-F924-A736-70E03C789259}"/>
              </a:ext>
            </a:extLst>
          </p:cNvPr>
          <p:cNvSpPr/>
          <p:nvPr/>
        </p:nvSpPr>
        <p:spPr>
          <a:xfrm rot="10172737">
            <a:off x="2451686" y="7081833"/>
            <a:ext cx="1437814" cy="1333246"/>
          </a:xfrm>
          <a:prstGeom prst="hexagon">
            <a:avLst/>
          </a:prstGeom>
          <a:noFill/>
          <a:scene3d>
            <a:camera prst="isometricTop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a:extLst>
              <a:ext uri="{FF2B5EF4-FFF2-40B4-BE49-F238E27FC236}">
                <a16:creationId xmlns:a16="http://schemas.microsoft.com/office/drawing/2014/main" id="{97152A56-1675-4C1A-EAC8-C08A05FB90F5}"/>
              </a:ext>
            </a:extLst>
          </p:cNvPr>
          <p:cNvSpPr/>
          <p:nvPr/>
        </p:nvSpPr>
        <p:spPr>
          <a:xfrm rot="10172737">
            <a:off x="387049" y="6361637"/>
            <a:ext cx="1437814" cy="1333246"/>
          </a:xfrm>
          <a:prstGeom prst="hexagon">
            <a:avLst/>
          </a:prstGeom>
          <a:noFill/>
          <a:scene3d>
            <a:camera prst="isometricTop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a:extLst>
              <a:ext uri="{FF2B5EF4-FFF2-40B4-BE49-F238E27FC236}">
                <a16:creationId xmlns:a16="http://schemas.microsoft.com/office/drawing/2014/main" id="{5E642C47-6C53-083B-658F-262C47ADF846}"/>
              </a:ext>
            </a:extLst>
          </p:cNvPr>
          <p:cNvSpPr/>
          <p:nvPr/>
        </p:nvSpPr>
        <p:spPr>
          <a:xfrm rot="10172737">
            <a:off x="1424813" y="6715641"/>
            <a:ext cx="1437814" cy="1333246"/>
          </a:xfrm>
          <a:prstGeom prst="hexagon">
            <a:avLst/>
          </a:prstGeom>
          <a:noFill/>
          <a:scene3d>
            <a:camera prst="isometricTop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Graphic 79">
            <a:extLst>
              <a:ext uri="{FF2B5EF4-FFF2-40B4-BE49-F238E27FC236}">
                <a16:creationId xmlns:a16="http://schemas.microsoft.com/office/drawing/2014/main" id="{62CC0D77-9FE9-AAF1-E203-FD730754DF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124" y="6642170"/>
            <a:ext cx="427100" cy="427100"/>
          </a:xfrm>
          <a:prstGeom prst="rect">
            <a:avLst/>
          </a:prstGeom>
        </p:spPr>
      </p:pic>
      <p:sp>
        <p:nvSpPr>
          <p:cNvPr id="4" name="TextBox 3">
            <a:extLst>
              <a:ext uri="{FF2B5EF4-FFF2-40B4-BE49-F238E27FC236}">
                <a16:creationId xmlns:a16="http://schemas.microsoft.com/office/drawing/2014/main" id="{E2C75D8A-14EE-6E77-8802-CD7236C3DFF8}"/>
              </a:ext>
            </a:extLst>
          </p:cNvPr>
          <p:cNvSpPr txBox="1"/>
          <p:nvPr/>
        </p:nvSpPr>
        <p:spPr>
          <a:xfrm>
            <a:off x="497917" y="175612"/>
            <a:ext cx="5833610" cy="584775"/>
          </a:xfrm>
          <a:prstGeom prst="rect">
            <a:avLst/>
          </a:prstGeom>
          <a:noFill/>
        </p:spPr>
        <p:txBody>
          <a:bodyPr wrap="square" rtlCol="0">
            <a:spAutoFit/>
          </a:bodyPr>
          <a:lstStyle/>
          <a:p>
            <a:pPr algn="ctr"/>
            <a:r>
              <a:rPr lang="en-US" sz="3200">
                <a:latin typeface="Bahnschrift SemiCondensed" panose="020B0502040204020203" pitchFamily="34" charset="0"/>
              </a:rPr>
              <a:t>Detection</a:t>
            </a:r>
          </a:p>
        </p:txBody>
      </p:sp>
      <p:sp>
        <p:nvSpPr>
          <p:cNvPr id="6" name="Hexagon 5">
            <a:extLst>
              <a:ext uri="{FF2B5EF4-FFF2-40B4-BE49-F238E27FC236}">
                <a16:creationId xmlns:a16="http://schemas.microsoft.com/office/drawing/2014/main" id="{63002673-671C-FBF5-9E75-140AA8452A6D}"/>
              </a:ext>
            </a:extLst>
          </p:cNvPr>
          <p:cNvSpPr/>
          <p:nvPr/>
        </p:nvSpPr>
        <p:spPr>
          <a:xfrm rot="10172737">
            <a:off x="4239909" y="810840"/>
            <a:ext cx="1934307" cy="1793630"/>
          </a:xfrm>
          <a:prstGeom prst="hexagon">
            <a:avLst/>
          </a:prstGeom>
          <a:noFill/>
          <a:scene3d>
            <a:camera prst="isometricTop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1E12712-6E6A-218B-7C2A-30CB366C533C}"/>
              </a:ext>
            </a:extLst>
          </p:cNvPr>
          <p:cNvPicPr>
            <a:picLocks noChangeAspect="1"/>
          </p:cNvPicPr>
          <p:nvPr/>
        </p:nvPicPr>
        <p:blipFill>
          <a:blip r:embed="rId6"/>
          <a:stretch>
            <a:fillRect/>
          </a:stretch>
        </p:blipFill>
        <p:spPr>
          <a:xfrm>
            <a:off x="4120740" y="796142"/>
            <a:ext cx="976919" cy="976919"/>
          </a:xfrm>
          <a:prstGeom prst="rect">
            <a:avLst/>
          </a:prstGeom>
        </p:spPr>
      </p:pic>
      <p:pic>
        <p:nvPicPr>
          <p:cNvPr id="9" name="Picture 8" descr="A red rectangular sign with white text and a white circle with a white circle with a white circle with a red and blue flag and a white circle with a white circle with a white circle with a&#10;&#10;Description automatically generated">
            <a:extLst>
              <a:ext uri="{FF2B5EF4-FFF2-40B4-BE49-F238E27FC236}">
                <a16:creationId xmlns:a16="http://schemas.microsoft.com/office/drawing/2014/main" id="{B321B648-38AE-AB56-6EB5-561171A8F4B4}"/>
              </a:ext>
            </a:extLst>
          </p:cNvPr>
          <p:cNvPicPr>
            <a:picLocks noChangeAspect="1"/>
          </p:cNvPicPr>
          <p:nvPr/>
        </p:nvPicPr>
        <p:blipFill>
          <a:blip r:embed="rId7"/>
          <a:stretch>
            <a:fillRect/>
          </a:stretch>
        </p:blipFill>
        <p:spPr>
          <a:xfrm>
            <a:off x="4847660" y="1276664"/>
            <a:ext cx="804407" cy="804407"/>
          </a:xfrm>
          <a:prstGeom prst="rect">
            <a:avLst/>
          </a:prstGeom>
        </p:spPr>
      </p:pic>
      <p:pic>
        <p:nvPicPr>
          <p:cNvPr id="10" name="Graphic 9">
            <a:extLst>
              <a:ext uri="{FF2B5EF4-FFF2-40B4-BE49-F238E27FC236}">
                <a16:creationId xmlns:a16="http://schemas.microsoft.com/office/drawing/2014/main" id="{EBC6C438-DD51-B75D-5B52-EE268A91F9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9985" y="1316394"/>
            <a:ext cx="882710" cy="706168"/>
          </a:xfrm>
          <a:prstGeom prst="rect">
            <a:avLst/>
          </a:prstGeom>
        </p:spPr>
      </p:pic>
      <p:sp>
        <p:nvSpPr>
          <p:cNvPr id="11" name="TextBox 10">
            <a:extLst>
              <a:ext uri="{FF2B5EF4-FFF2-40B4-BE49-F238E27FC236}">
                <a16:creationId xmlns:a16="http://schemas.microsoft.com/office/drawing/2014/main" id="{98634B62-105F-853A-8630-3C670BA2DB82}"/>
              </a:ext>
            </a:extLst>
          </p:cNvPr>
          <p:cNvSpPr txBox="1"/>
          <p:nvPr/>
        </p:nvSpPr>
        <p:spPr>
          <a:xfrm>
            <a:off x="1789219" y="950465"/>
            <a:ext cx="2562029" cy="1354217"/>
          </a:xfrm>
          <a:prstGeom prst="rect">
            <a:avLst/>
          </a:prstGeom>
          <a:noFill/>
        </p:spPr>
        <p:txBody>
          <a:bodyPr wrap="square" rtlCol="0">
            <a:spAutoFit/>
          </a:bodyPr>
          <a:lstStyle/>
          <a:p>
            <a:r>
              <a:rPr lang="en-US" sz="1600" b="1" dirty="0">
                <a:latin typeface="Bahnschrift SemiCondensed" panose="020B0502040204020203" pitchFamily="34" charset="0"/>
              </a:rPr>
              <a:t>Theater ISR Detection</a:t>
            </a:r>
          </a:p>
          <a:p>
            <a:r>
              <a:rPr lang="en-US" sz="1100" dirty="0">
                <a:latin typeface="Bahnschrift SemiCondensed" panose="020B0502040204020203" pitchFamily="34" charset="0"/>
              </a:rPr>
              <a:t>During the Detection Phase, each side will have some number of theater ISR flags that can be used to detect ground and naval surface units with the theater ISR icon, by rolling a number equal to or greater than that number.</a:t>
            </a:r>
          </a:p>
        </p:txBody>
      </p:sp>
      <p:sp>
        <p:nvSpPr>
          <p:cNvPr id="12" name="TextBox 11">
            <a:extLst>
              <a:ext uri="{FF2B5EF4-FFF2-40B4-BE49-F238E27FC236}">
                <a16:creationId xmlns:a16="http://schemas.microsoft.com/office/drawing/2014/main" id="{E8A847AF-0448-FBEE-F736-D9963A0D289F}"/>
              </a:ext>
            </a:extLst>
          </p:cNvPr>
          <p:cNvSpPr txBox="1"/>
          <p:nvPr/>
        </p:nvSpPr>
        <p:spPr>
          <a:xfrm>
            <a:off x="61056" y="2593163"/>
            <a:ext cx="6796944" cy="1015663"/>
          </a:xfrm>
          <a:prstGeom prst="rect">
            <a:avLst/>
          </a:prstGeom>
          <a:noFill/>
        </p:spPr>
        <p:txBody>
          <a:bodyPr wrap="square" rtlCol="0">
            <a:spAutoFit/>
          </a:bodyPr>
          <a:lstStyle/>
          <a:p>
            <a:pPr algn="ctr"/>
            <a:r>
              <a:rPr lang="en-US" sz="1600" b="1" dirty="0">
                <a:latin typeface="Bahnschrift SemiCondensed" panose="020B0502040204020203" pitchFamily="34" charset="0"/>
              </a:rPr>
              <a:t>Local Detection</a:t>
            </a:r>
          </a:p>
          <a:p>
            <a:r>
              <a:rPr lang="en-US" sz="1100" dirty="0">
                <a:latin typeface="Bahnschrift SemiCondensed" panose="020B0502040204020203" pitchFamily="34" charset="0"/>
              </a:rPr>
              <a:t>To detect low signature units, only units in the same or nearby hexes with adequate range can be used, and only if their sensors work in the same domain as the target. Combine all these sensors into a single die roll by starting with the most capable sensor and promoting the die roll for each additional sensor. </a:t>
            </a:r>
            <a:r>
              <a:rPr lang="en-US" sz="1100" b="1" dirty="0">
                <a:latin typeface="Bahnschrift SemiCondensed" panose="020B0502040204020203" pitchFamily="34" charset="0"/>
              </a:rPr>
              <a:t>If no detection ability is specifically indicated, it is identical to the kinetic capability range and die size.</a:t>
            </a:r>
          </a:p>
        </p:txBody>
      </p:sp>
      <p:sp>
        <p:nvSpPr>
          <p:cNvPr id="13" name="TextBox 12">
            <a:extLst>
              <a:ext uri="{FF2B5EF4-FFF2-40B4-BE49-F238E27FC236}">
                <a16:creationId xmlns:a16="http://schemas.microsoft.com/office/drawing/2014/main" id="{8E530186-2784-463F-F924-DB12A4B73C4C}"/>
              </a:ext>
            </a:extLst>
          </p:cNvPr>
          <p:cNvSpPr txBox="1"/>
          <p:nvPr/>
        </p:nvSpPr>
        <p:spPr>
          <a:xfrm>
            <a:off x="-294904" y="3592049"/>
            <a:ext cx="3826454" cy="338554"/>
          </a:xfrm>
          <a:prstGeom prst="rect">
            <a:avLst/>
          </a:prstGeom>
          <a:noFill/>
        </p:spPr>
        <p:txBody>
          <a:bodyPr wrap="square" rtlCol="0">
            <a:spAutoFit/>
          </a:bodyPr>
          <a:lstStyle/>
          <a:p>
            <a:pPr algn="ctr"/>
            <a:r>
              <a:rPr lang="en-US" sz="1600" b="1">
                <a:latin typeface="Bahnschrift SemiCondensed" panose="020B0502040204020203" pitchFamily="34" charset="0"/>
              </a:rPr>
              <a:t>Example: Subsurface</a:t>
            </a:r>
          </a:p>
        </p:txBody>
      </p:sp>
      <p:sp>
        <p:nvSpPr>
          <p:cNvPr id="14" name="TextBox 13">
            <a:extLst>
              <a:ext uri="{FF2B5EF4-FFF2-40B4-BE49-F238E27FC236}">
                <a16:creationId xmlns:a16="http://schemas.microsoft.com/office/drawing/2014/main" id="{CDFBE8E7-87F4-9DA0-45F1-9B1F91A698F1}"/>
              </a:ext>
            </a:extLst>
          </p:cNvPr>
          <p:cNvSpPr txBox="1"/>
          <p:nvPr/>
        </p:nvSpPr>
        <p:spPr>
          <a:xfrm>
            <a:off x="20663" y="6136316"/>
            <a:ext cx="3826454" cy="338554"/>
          </a:xfrm>
          <a:prstGeom prst="rect">
            <a:avLst/>
          </a:prstGeom>
          <a:noFill/>
        </p:spPr>
        <p:txBody>
          <a:bodyPr wrap="square" rtlCol="0">
            <a:spAutoFit/>
          </a:bodyPr>
          <a:lstStyle/>
          <a:p>
            <a:pPr algn="ctr"/>
            <a:r>
              <a:rPr lang="en-US" sz="1600" b="1">
                <a:latin typeface="Bahnschrift SemiCondensed" panose="020B0502040204020203" pitchFamily="34" charset="0"/>
              </a:rPr>
              <a:t>Example: Surface</a:t>
            </a:r>
          </a:p>
        </p:txBody>
      </p:sp>
      <p:sp>
        <p:nvSpPr>
          <p:cNvPr id="15" name="TextBox 14">
            <a:extLst>
              <a:ext uri="{FF2B5EF4-FFF2-40B4-BE49-F238E27FC236}">
                <a16:creationId xmlns:a16="http://schemas.microsoft.com/office/drawing/2014/main" id="{1C9F9AF9-5459-175C-E416-1605A7754CC1}"/>
              </a:ext>
            </a:extLst>
          </p:cNvPr>
          <p:cNvSpPr txBox="1"/>
          <p:nvPr/>
        </p:nvSpPr>
        <p:spPr>
          <a:xfrm>
            <a:off x="3435176" y="4332049"/>
            <a:ext cx="3826454" cy="338554"/>
          </a:xfrm>
          <a:prstGeom prst="rect">
            <a:avLst/>
          </a:prstGeom>
          <a:noFill/>
        </p:spPr>
        <p:txBody>
          <a:bodyPr wrap="square" rtlCol="0">
            <a:spAutoFit/>
          </a:bodyPr>
          <a:lstStyle/>
          <a:p>
            <a:pPr algn="ctr"/>
            <a:r>
              <a:rPr lang="en-US" sz="1600" b="1">
                <a:latin typeface="Bahnschrift SemiCondensed" panose="020B0502040204020203" pitchFamily="34" charset="0"/>
              </a:rPr>
              <a:t>Example: Air</a:t>
            </a:r>
          </a:p>
        </p:txBody>
      </p:sp>
      <p:pic>
        <p:nvPicPr>
          <p:cNvPr id="41" name="Picture 40" descr="A screenshot of a game&#10;&#10;Description automatically generated">
            <a:extLst>
              <a:ext uri="{FF2B5EF4-FFF2-40B4-BE49-F238E27FC236}">
                <a16:creationId xmlns:a16="http://schemas.microsoft.com/office/drawing/2014/main" id="{EA22A3E9-213A-13DD-C765-6C1545475F73}"/>
              </a:ext>
            </a:extLst>
          </p:cNvPr>
          <p:cNvPicPr>
            <a:picLocks noChangeAspect="1"/>
          </p:cNvPicPr>
          <p:nvPr/>
        </p:nvPicPr>
        <p:blipFill>
          <a:blip r:embed="rId10"/>
          <a:stretch>
            <a:fillRect/>
          </a:stretch>
        </p:blipFill>
        <p:spPr>
          <a:xfrm>
            <a:off x="1799465" y="3921229"/>
            <a:ext cx="731207" cy="1462412"/>
          </a:xfrm>
          <a:prstGeom prst="rect">
            <a:avLst/>
          </a:prstGeom>
        </p:spPr>
      </p:pic>
      <p:pic>
        <p:nvPicPr>
          <p:cNvPr id="45" name="Picture 44" descr="A green circle with a plane and symbols&#10;&#10;Description automatically generated">
            <a:extLst>
              <a:ext uri="{FF2B5EF4-FFF2-40B4-BE49-F238E27FC236}">
                <a16:creationId xmlns:a16="http://schemas.microsoft.com/office/drawing/2014/main" id="{AE8977EB-42BD-5B35-D9E4-6A184EAFB815}"/>
              </a:ext>
            </a:extLst>
          </p:cNvPr>
          <p:cNvPicPr>
            <a:picLocks noChangeAspect="1"/>
          </p:cNvPicPr>
          <p:nvPr/>
        </p:nvPicPr>
        <p:blipFill>
          <a:blip r:embed="rId11"/>
          <a:stretch>
            <a:fillRect/>
          </a:stretch>
        </p:blipFill>
        <p:spPr>
          <a:xfrm>
            <a:off x="2747613" y="4365390"/>
            <a:ext cx="692680" cy="692680"/>
          </a:xfrm>
          <a:prstGeom prst="rect">
            <a:avLst/>
          </a:prstGeom>
        </p:spPr>
      </p:pic>
      <p:sp>
        <p:nvSpPr>
          <p:cNvPr id="46" name="TextBox 45">
            <a:extLst>
              <a:ext uri="{FF2B5EF4-FFF2-40B4-BE49-F238E27FC236}">
                <a16:creationId xmlns:a16="http://schemas.microsoft.com/office/drawing/2014/main" id="{06F56AD8-0A0D-9FB6-E507-B0F921C318BD}"/>
              </a:ext>
            </a:extLst>
          </p:cNvPr>
          <p:cNvSpPr txBox="1"/>
          <p:nvPr/>
        </p:nvSpPr>
        <p:spPr>
          <a:xfrm>
            <a:off x="193903" y="4899656"/>
            <a:ext cx="1276673" cy="430887"/>
          </a:xfrm>
          <a:prstGeom prst="rect">
            <a:avLst/>
          </a:prstGeom>
          <a:solidFill>
            <a:schemeClr val="bg1"/>
          </a:solidFill>
        </p:spPr>
        <p:txBody>
          <a:bodyPr wrap="square" rtlCol="0">
            <a:spAutoFit/>
          </a:bodyPr>
          <a:lstStyle/>
          <a:p>
            <a:r>
              <a:rPr lang="en-US" sz="1100">
                <a:latin typeface="Bahnschrift SemiCondensed" panose="020B0502040204020203" pitchFamily="34" charset="0"/>
              </a:rPr>
              <a:t>Submarine target, detection value of 8</a:t>
            </a:r>
          </a:p>
        </p:txBody>
      </p:sp>
      <p:sp>
        <p:nvSpPr>
          <p:cNvPr id="49" name="TextBox 48">
            <a:extLst>
              <a:ext uri="{FF2B5EF4-FFF2-40B4-BE49-F238E27FC236}">
                <a16:creationId xmlns:a16="http://schemas.microsoft.com/office/drawing/2014/main" id="{410FF59D-6CF5-68B1-8739-9B2D34D1BE94}"/>
              </a:ext>
            </a:extLst>
          </p:cNvPr>
          <p:cNvSpPr txBox="1"/>
          <p:nvPr/>
        </p:nvSpPr>
        <p:spPr>
          <a:xfrm>
            <a:off x="188968" y="5295101"/>
            <a:ext cx="1639202" cy="430887"/>
          </a:xfrm>
          <a:prstGeom prst="rect">
            <a:avLst/>
          </a:prstGeom>
          <a:noFill/>
        </p:spPr>
        <p:txBody>
          <a:bodyPr wrap="square" rtlCol="0">
            <a:spAutoFit/>
          </a:bodyPr>
          <a:lstStyle/>
          <a:p>
            <a:r>
              <a:rPr lang="en-US" sz="1100" b="1" dirty="0">
                <a:latin typeface="Bahnschrift SemiCondensed" panose="020B0502040204020203" pitchFamily="34" charset="0"/>
              </a:rPr>
              <a:t>For submarines only, never roll higher than d16.</a:t>
            </a:r>
          </a:p>
        </p:txBody>
      </p:sp>
      <p:pic>
        <p:nvPicPr>
          <p:cNvPr id="52" name="Graphic 51">
            <a:extLst>
              <a:ext uri="{FF2B5EF4-FFF2-40B4-BE49-F238E27FC236}">
                <a16:creationId xmlns:a16="http://schemas.microsoft.com/office/drawing/2014/main" id="{D7F0D3E6-43D6-6AB6-98A1-772FAD854EE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10958" y="5119636"/>
            <a:ext cx="509757" cy="431333"/>
          </a:xfrm>
          <a:prstGeom prst="rect">
            <a:avLst/>
          </a:prstGeom>
        </p:spPr>
      </p:pic>
      <p:pic>
        <p:nvPicPr>
          <p:cNvPr id="54" name="Graphic 53">
            <a:extLst>
              <a:ext uri="{FF2B5EF4-FFF2-40B4-BE49-F238E27FC236}">
                <a16:creationId xmlns:a16="http://schemas.microsoft.com/office/drawing/2014/main" id="{AF70B3FF-1D58-58C9-4294-AEFC8BD614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85424" y="5086125"/>
            <a:ext cx="482939" cy="482939"/>
          </a:xfrm>
          <a:prstGeom prst="rect">
            <a:avLst/>
          </a:prstGeom>
        </p:spPr>
      </p:pic>
      <p:pic>
        <p:nvPicPr>
          <p:cNvPr id="56" name="Picture 55" descr="A screenshot of a video game&#10;&#10;Description automatically generated">
            <a:extLst>
              <a:ext uri="{FF2B5EF4-FFF2-40B4-BE49-F238E27FC236}">
                <a16:creationId xmlns:a16="http://schemas.microsoft.com/office/drawing/2014/main" id="{0A4A4C25-D571-37E1-73C9-BFBF47D23AB2}"/>
              </a:ext>
            </a:extLst>
          </p:cNvPr>
          <p:cNvPicPr>
            <a:picLocks noChangeAspect="1"/>
          </p:cNvPicPr>
          <p:nvPr/>
        </p:nvPicPr>
        <p:blipFill>
          <a:blip r:embed="rId14"/>
          <a:stretch>
            <a:fillRect/>
          </a:stretch>
        </p:blipFill>
        <p:spPr>
          <a:xfrm>
            <a:off x="530960" y="4198739"/>
            <a:ext cx="592725" cy="592725"/>
          </a:xfrm>
          <a:prstGeom prst="rect">
            <a:avLst/>
          </a:prstGeom>
        </p:spPr>
      </p:pic>
      <p:pic>
        <p:nvPicPr>
          <p:cNvPr id="65" name="Graphic 64">
            <a:extLst>
              <a:ext uri="{FF2B5EF4-FFF2-40B4-BE49-F238E27FC236}">
                <a16:creationId xmlns:a16="http://schemas.microsoft.com/office/drawing/2014/main" id="{DC91573E-6E24-847D-831F-090D4693CCA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44762" y="3876477"/>
            <a:ext cx="509757" cy="509757"/>
          </a:xfrm>
          <a:prstGeom prst="rect">
            <a:avLst/>
          </a:prstGeom>
        </p:spPr>
      </p:pic>
      <p:pic>
        <p:nvPicPr>
          <p:cNvPr id="70" name="Picture 69" descr="A screen shot of a video game&#10;&#10;Description automatically generated">
            <a:extLst>
              <a:ext uri="{FF2B5EF4-FFF2-40B4-BE49-F238E27FC236}">
                <a16:creationId xmlns:a16="http://schemas.microsoft.com/office/drawing/2014/main" id="{12DCFE34-9ECB-6DEF-7103-55F562385039}"/>
              </a:ext>
            </a:extLst>
          </p:cNvPr>
          <p:cNvPicPr>
            <a:picLocks noChangeAspect="1"/>
          </p:cNvPicPr>
          <p:nvPr/>
        </p:nvPicPr>
        <p:blipFill>
          <a:blip r:embed="rId17"/>
          <a:stretch>
            <a:fillRect/>
          </a:stretch>
        </p:blipFill>
        <p:spPr>
          <a:xfrm>
            <a:off x="760477" y="6645843"/>
            <a:ext cx="699085" cy="699085"/>
          </a:xfrm>
          <a:prstGeom prst="rect">
            <a:avLst/>
          </a:prstGeom>
        </p:spPr>
      </p:pic>
      <p:pic>
        <p:nvPicPr>
          <p:cNvPr id="78" name="Picture 77" descr="A screenshot of a game&#10;&#10;Description automatically generated">
            <a:extLst>
              <a:ext uri="{FF2B5EF4-FFF2-40B4-BE49-F238E27FC236}">
                <a16:creationId xmlns:a16="http://schemas.microsoft.com/office/drawing/2014/main" id="{840C51C0-E469-5DAC-6DF2-D2FDC5032358}"/>
              </a:ext>
            </a:extLst>
          </p:cNvPr>
          <p:cNvPicPr>
            <a:picLocks noChangeAspect="1"/>
          </p:cNvPicPr>
          <p:nvPr/>
        </p:nvPicPr>
        <p:blipFill>
          <a:blip r:embed="rId18"/>
          <a:stretch>
            <a:fillRect/>
          </a:stretch>
        </p:blipFill>
        <p:spPr>
          <a:xfrm>
            <a:off x="1968267" y="6910504"/>
            <a:ext cx="699086" cy="699086"/>
          </a:xfrm>
          <a:prstGeom prst="rect">
            <a:avLst/>
          </a:prstGeom>
        </p:spPr>
      </p:pic>
      <p:sp>
        <p:nvSpPr>
          <p:cNvPr id="81" name="TextBox 80">
            <a:extLst>
              <a:ext uri="{FF2B5EF4-FFF2-40B4-BE49-F238E27FC236}">
                <a16:creationId xmlns:a16="http://schemas.microsoft.com/office/drawing/2014/main" id="{E19170E6-BAA1-60D0-643D-CD6763BCA8C7}"/>
              </a:ext>
            </a:extLst>
          </p:cNvPr>
          <p:cNvSpPr txBox="1"/>
          <p:nvPr/>
        </p:nvSpPr>
        <p:spPr>
          <a:xfrm>
            <a:off x="192049" y="7493916"/>
            <a:ext cx="2870141" cy="769441"/>
          </a:xfrm>
          <a:prstGeom prst="rect">
            <a:avLst/>
          </a:prstGeom>
          <a:noFill/>
        </p:spPr>
        <p:txBody>
          <a:bodyPr wrap="square" rtlCol="0">
            <a:spAutoFit/>
          </a:bodyPr>
          <a:lstStyle/>
          <a:p>
            <a:r>
              <a:rPr lang="en-US" sz="1100">
                <a:latin typeface="Bahnschrift SemiCondensed" panose="020B0502040204020203" pitchFamily="34" charset="0"/>
              </a:rPr>
              <a:t>The E-2D has a </a:t>
            </a:r>
          </a:p>
          <a:p>
            <a:r>
              <a:rPr lang="en-US" sz="1100">
                <a:latin typeface="Bahnschrift SemiCondensed" panose="020B0502040204020203" pitchFamily="34" charset="0"/>
              </a:rPr>
              <a:t>detection range of up </a:t>
            </a:r>
          </a:p>
          <a:p>
            <a:r>
              <a:rPr lang="en-US" sz="1100">
                <a:latin typeface="Bahnschrift SemiCondensed" panose="020B0502040204020203" pitchFamily="34" charset="0"/>
              </a:rPr>
              <a:t>to 2, but this die is demoted for each </a:t>
            </a:r>
          </a:p>
          <a:p>
            <a:r>
              <a:rPr lang="en-US" sz="1100">
                <a:latin typeface="Bahnschrift SemiCondensed" panose="020B0502040204020203" pitchFamily="34" charset="0"/>
              </a:rPr>
              <a:t>Hex beyond its own.</a:t>
            </a:r>
          </a:p>
        </p:txBody>
      </p:sp>
      <p:pic>
        <p:nvPicPr>
          <p:cNvPr id="82" name="Graphic 81">
            <a:extLst>
              <a:ext uri="{FF2B5EF4-FFF2-40B4-BE49-F238E27FC236}">
                <a16:creationId xmlns:a16="http://schemas.microsoft.com/office/drawing/2014/main" id="{51BBB0AE-F7A2-9BD4-D123-A2E5E46711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25721" y="6986147"/>
            <a:ext cx="446233" cy="377582"/>
          </a:xfrm>
          <a:prstGeom prst="rect">
            <a:avLst/>
          </a:prstGeom>
        </p:spPr>
      </p:pic>
      <p:pic>
        <p:nvPicPr>
          <p:cNvPr id="85" name="Graphic 84">
            <a:extLst>
              <a:ext uri="{FF2B5EF4-FFF2-40B4-BE49-F238E27FC236}">
                <a16:creationId xmlns:a16="http://schemas.microsoft.com/office/drawing/2014/main" id="{7E8B6522-F62A-5181-185F-A3E481315EF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1123" y="6250880"/>
            <a:ext cx="360630" cy="450788"/>
          </a:xfrm>
          <a:prstGeom prst="rect">
            <a:avLst/>
          </a:prstGeom>
        </p:spPr>
      </p:pic>
      <p:pic>
        <p:nvPicPr>
          <p:cNvPr id="88" name="Picture 87" descr="A screenshot of a game&#10;&#10;Description automatically generated">
            <a:extLst>
              <a:ext uri="{FF2B5EF4-FFF2-40B4-BE49-F238E27FC236}">
                <a16:creationId xmlns:a16="http://schemas.microsoft.com/office/drawing/2014/main" id="{255E468C-7717-4A2F-E2AE-B81B7B4DD3E5}"/>
              </a:ext>
            </a:extLst>
          </p:cNvPr>
          <p:cNvPicPr>
            <a:picLocks noChangeAspect="1"/>
          </p:cNvPicPr>
          <p:nvPr/>
        </p:nvPicPr>
        <p:blipFill>
          <a:blip r:embed="rId18"/>
          <a:stretch>
            <a:fillRect/>
          </a:stretch>
        </p:blipFill>
        <p:spPr>
          <a:xfrm>
            <a:off x="2966669" y="7219740"/>
            <a:ext cx="699086" cy="699086"/>
          </a:xfrm>
          <a:prstGeom prst="rect">
            <a:avLst/>
          </a:prstGeom>
        </p:spPr>
      </p:pic>
      <p:pic>
        <p:nvPicPr>
          <p:cNvPr id="89" name="Graphic 88">
            <a:extLst>
              <a:ext uri="{FF2B5EF4-FFF2-40B4-BE49-F238E27FC236}">
                <a16:creationId xmlns:a16="http://schemas.microsoft.com/office/drawing/2014/main" id="{FDF802FC-9BE5-EE59-6BAE-524EF512A45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713518" y="7324640"/>
            <a:ext cx="421008" cy="561345"/>
          </a:xfrm>
          <a:prstGeom prst="rect">
            <a:avLst/>
          </a:prstGeom>
        </p:spPr>
      </p:pic>
      <p:pic>
        <p:nvPicPr>
          <p:cNvPr id="94" name="Picture 93" descr="A screenshot of a video game&#10;&#10;Description automatically generated">
            <a:extLst>
              <a:ext uri="{FF2B5EF4-FFF2-40B4-BE49-F238E27FC236}">
                <a16:creationId xmlns:a16="http://schemas.microsoft.com/office/drawing/2014/main" id="{3881B7A0-BB12-651B-50A6-306406570F7B}"/>
              </a:ext>
            </a:extLst>
          </p:cNvPr>
          <p:cNvPicPr>
            <a:picLocks noChangeAspect="1"/>
          </p:cNvPicPr>
          <p:nvPr/>
        </p:nvPicPr>
        <p:blipFill>
          <a:blip r:embed="rId23"/>
          <a:stretch>
            <a:fillRect/>
          </a:stretch>
        </p:blipFill>
        <p:spPr>
          <a:xfrm>
            <a:off x="5606912" y="4622621"/>
            <a:ext cx="752700" cy="752700"/>
          </a:xfrm>
          <a:prstGeom prst="rect">
            <a:avLst/>
          </a:prstGeom>
        </p:spPr>
      </p:pic>
      <p:pic>
        <p:nvPicPr>
          <p:cNvPr id="96" name="Picture 95" descr="A screenshot of a video game&#10;&#10;Description automatically generated">
            <a:extLst>
              <a:ext uri="{FF2B5EF4-FFF2-40B4-BE49-F238E27FC236}">
                <a16:creationId xmlns:a16="http://schemas.microsoft.com/office/drawing/2014/main" id="{5CDFBF53-ADCE-0C01-145B-E2B073AC7DC9}"/>
              </a:ext>
            </a:extLst>
          </p:cNvPr>
          <p:cNvPicPr>
            <a:picLocks noChangeAspect="1"/>
          </p:cNvPicPr>
          <p:nvPr/>
        </p:nvPicPr>
        <p:blipFill>
          <a:blip r:embed="rId24"/>
          <a:stretch>
            <a:fillRect/>
          </a:stretch>
        </p:blipFill>
        <p:spPr>
          <a:xfrm>
            <a:off x="5325798" y="5377536"/>
            <a:ext cx="877333" cy="877333"/>
          </a:xfrm>
          <a:prstGeom prst="rect">
            <a:avLst/>
          </a:prstGeom>
        </p:spPr>
      </p:pic>
      <p:pic>
        <p:nvPicPr>
          <p:cNvPr id="100" name="Picture 99" descr="A screenshot of a video game&#10;&#10;Description automatically generated">
            <a:extLst>
              <a:ext uri="{FF2B5EF4-FFF2-40B4-BE49-F238E27FC236}">
                <a16:creationId xmlns:a16="http://schemas.microsoft.com/office/drawing/2014/main" id="{86A8D970-AB0B-E058-F520-5BA2543EAA0F}"/>
              </a:ext>
            </a:extLst>
          </p:cNvPr>
          <p:cNvPicPr>
            <a:picLocks noChangeAspect="1"/>
          </p:cNvPicPr>
          <p:nvPr/>
        </p:nvPicPr>
        <p:blipFill>
          <a:blip r:embed="rId25"/>
          <a:stretch>
            <a:fillRect/>
          </a:stretch>
        </p:blipFill>
        <p:spPr>
          <a:xfrm>
            <a:off x="4153871" y="5410233"/>
            <a:ext cx="877334" cy="877334"/>
          </a:xfrm>
          <a:prstGeom prst="rect">
            <a:avLst/>
          </a:prstGeom>
        </p:spPr>
      </p:pic>
      <p:pic>
        <p:nvPicPr>
          <p:cNvPr id="102" name="Picture 101" descr="A screenshot of a video game&#10;&#10;Description automatically generated">
            <a:extLst>
              <a:ext uri="{FF2B5EF4-FFF2-40B4-BE49-F238E27FC236}">
                <a16:creationId xmlns:a16="http://schemas.microsoft.com/office/drawing/2014/main" id="{869587AD-20F6-478B-C83A-1FC2AB04109C}"/>
              </a:ext>
            </a:extLst>
          </p:cNvPr>
          <p:cNvPicPr>
            <a:picLocks noChangeAspect="1"/>
          </p:cNvPicPr>
          <p:nvPr/>
        </p:nvPicPr>
        <p:blipFill>
          <a:blip r:embed="rId26"/>
          <a:stretch>
            <a:fillRect/>
          </a:stretch>
        </p:blipFill>
        <p:spPr>
          <a:xfrm>
            <a:off x="4221114" y="4708094"/>
            <a:ext cx="714902" cy="714902"/>
          </a:xfrm>
          <a:prstGeom prst="rect">
            <a:avLst/>
          </a:prstGeom>
        </p:spPr>
      </p:pic>
      <p:pic>
        <p:nvPicPr>
          <p:cNvPr id="105" name="Graphic 104">
            <a:extLst>
              <a:ext uri="{FF2B5EF4-FFF2-40B4-BE49-F238E27FC236}">
                <a16:creationId xmlns:a16="http://schemas.microsoft.com/office/drawing/2014/main" id="{74897349-39ED-0F48-3313-D82817A7C8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534" y="4969177"/>
            <a:ext cx="506869" cy="506869"/>
          </a:xfrm>
          <a:prstGeom prst="rect">
            <a:avLst/>
          </a:prstGeom>
        </p:spPr>
      </p:pic>
      <p:pic>
        <p:nvPicPr>
          <p:cNvPr id="112" name="Graphic 111">
            <a:extLst>
              <a:ext uri="{FF2B5EF4-FFF2-40B4-BE49-F238E27FC236}">
                <a16:creationId xmlns:a16="http://schemas.microsoft.com/office/drawing/2014/main" id="{C373F1A1-2FF4-47A0-6CB9-A4FC1600DE6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146992" y="5891141"/>
            <a:ext cx="507029" cy="487528"/>
          </a:xfrm>
          <a:prstGeom prst="rect">
            <a:avLst/>
          </a:prstGeom>
        </p:spPr>
      </p:pic>
      <p:pic>
        <p:nvPicPr>
          <p:cNvPr id="113" name="Graphic 112">
            <a:extLst>
              <a:ext uri="{FF2B5EF4-FFF2-40B4-BE49-F238E27FC236}">
                <a16:creationId xmlns:a16="http://schemas.microsoft.com/office/drawing/2014/main" id="{E481E7D3-BB68-7A1B-E733-8269D286662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038107" y="5891141"/>
            <a:ext cx="506870" cy="506870"/>
          </a:xfrm>
          <a:prstGeom prst="rect">
            <a:avLst/>
          </a:prstGeom>
        </p:spPr>
      </p:pic>
      <p:pic>
        <p:nvPicPr>
          <p:cNvPr id="118" name="Graphic 117">
            <a:extLst>
              <a:ext uri="{FF2B5EF4-FFF2-40B4-BE49-F238E27FC236}">
                <a16:creationId xmlns:a16="http://schemas.microsoft.com/office/drawing/2014/main" id="{E227F727-956B-D3D3-A196-99E138C7719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891189" y="5891141"/>
            <a:ext cx="269313" cy="394116"/>
          </a:xfrm>
          <a:prstGeom prst="rect">
            <a:avLst/>
          </a:prstGeom>
        </p:spPr>
      </p:pic>
      <p:pic>
        <p:nvPicPr>
          <p:cNvPr id="119" name="Graphic 118">
            <a:extLst>
              <a:ext uri="{FF2B5EF4-FFF2-40B4-BE49-F238E27FC236}">
                <a16:creationId xmlns:a16="http://schemas.microsoft.com/office/drawing/2014/main" id="{1A2697AC-5287-8A81-669F-5A9FBA544C6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012335" y="5891141"/>
            <a:ext cx="269313" cy="394116"/>
          </a:xfrm>
          <a:prstGeom prst="rect">
            <a:avLst/>
          </a:prstGeom>
        </p:spPr>
      </p:pic>
      <p:sp>
        <p:nvSpPr>
          <p:cNvPr id="120" name="TextBox 119">
            <a:extLst>
              <a:ext uri="{FF2B5EF4-FFF2-40B4-BE49-F238E27FC236}">
                <a16:creationId xmlns:a16="http://schemas.microsoft.com/office/drawing/2014/main" id="{B8EF7813-1EDE-E2B7-EBAD-598A7DCD73AA}"/>
              </a:ext>
            </a:extLst>
          </p:cNvPr>
          <p:cNvSpPr txBox="1"/>
          <p:nvPr/>
        </p:nvSpPr>
        <p:spPr>
          <a:xfrm>
            <a:off x="3807701" y="6413129"/>
            <a:ext cx="2256630" cy="430887"/>
          </a:xfrm>
          <a:prstGeom prst="rect">
            <a:avLst/>
          </a:prstGeom>
          <a:noFill/>
        </p:spPr>
        <p:txBody>
          <a:bodyPr wrap="square" rtlCol="0">
            <a:spAutoFit/>
          </a:bodyPr>
          <a:lstStyle/>
          <a:p>
            <a:pPr algn="ctr"/>
            <a:r>
              <a:rPr lang="en-US" sz="1100" dirty="0">
                <a:latin typeface="Bahnschrift SemiCondensed" panose="020B0502040204020203" pitchFamily="34" charset="0"/>
              </a:rPr>
              <a:t>Because of the two other sensors, promote the S400 detection die twice.</a:t>
            </a:r>
          </a:p>
        </p:txBody>
      </p:sp>
      <p:pic>
        <p:nvPicPr>
          <p:cNvPr id="122" name="Graphic 121">
            <a:extLst>
              <a:ext uri="{FF2B5EF4-FFF2-40B4-BE49-F238E27FC236}">
                <a16:creationId xmlns:a16="http://schemas.microsoft.com/office/drawing/2014/main" id="{5CE61889-7D2F-D7D9-712F-8331750909A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531205" y="7242765"/>
            <a:ext cx="258014" cy="377582"/>
          </a:xfrm>
          <a:prstGeom prst="rect">
            <a:avLst/>
          </a:prstGeom>
        </p:spPr>
      </p:pic>
      <p:grpSp>
        <p:nvGrpSpPr>
          <p:cNvPr id="127" name="Group 126">
            <a:extLst>
              <a:ext uri="{FF2B5EF4-FFF2-40B4-BE49-F238E27FC236}">
                <a16:creationId xmlns:a16="http://schemas.microsoft.com/office/drawing/2014/main" id="{747C475F-7256-1291-C9A8-0772B7D34BE5}"/>
              </a:ext>
            </a:extLst>
          </p:cNvPr>
          <p:cNvGrpSpPr/>
          <p:nvPr/>
        </p:nvGrpSpPr>
        <p:grpSpPr>
          <a:xfrm>
            <a:off x="2467710" y="7743385"/>
            <a:ext cx="447932" cy="392743"/>
            <a:chOff x="2939517" y="8320677"/>
            <a:chExt cx="757740" cy="571773"/>
          </a:xfrm>
        </p:grpSpPr>
        <p:pic>
          <p:nvPicPr>
            <p:cNvPr id="124" name="Graphic 123">
              <a:extLst>
                <a:ext uri="{FF2B5EF4-FFF2-40B4-BE49-F238E27FC236}">
                  <a16:creationId xmlns:a16="http://schemas.microsoft.com/office/drawing/2014/main" id="{F14C7A40-EBB5-4FFB-BDEA-A74857EBF82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939517" y="8320677"/>
              <a:ext cx="390525" cy="571500"/>
            </a:xfrm>
            <a:prstGeom prst="rect">
              <a:avLst/>
            </a:prstGeom>
          </p:spPr>
        </p:pic>
        <p:pic>
          <p:nvPicPr>
            <p:cNvPr id="126" name="Graphic 125">
              <a:extLst>
                <a:ext uri="{FF2B5EF4-FFF2-40B4-BE49-F238E27FC236}">
                  <a16:creationId xmlns:a16="http://schemas.microsoft.com/office/drawing/2014/main" id="{F9B807B6-D56F-DBF6-BCCC-395E56C8DAC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306732" y="8320950"/>
              <a:ext cx="390525" cy="571500"/>
            </a:xfrm>
            <a:prstGeom prst="rect">
              <a:avLst/>
            </a:prstGeom>
          </p:spPr>
        </p:pic>
      </p:grpSp>
      <p:sp>
        <p:nvSpPr>
          <p:cNvPr id="128" name="TextBox 127">
            <a:extLst>
              <a:ext uri="{FF2B5EF4-FFF2-40B4-BE49-F238E27FC236}">
                <a16:creationId xmlns:a16="http://schemas.microsoft.com/office/drawing/2014/main" id="{07A513EA-27C7-BD2B-F868-80818C1C7DB4}"/>
              </a:ext>
            </a:extLst>
          </p:cNvPr>
          <p:cNvSpPr txBox="1"/>
          <p:nvPr/>
        </p:nvSpPr>
        <p:spPr>
          <a:xfrm>
            <a:off x="910578" y="8283477"/>
            <a:ext cx="2316213" cy="600164"/>
          </a:xfrm>
          <a:prstGeom prst="rect">
            <a:avLst/>
          </a:prstGeom>
          <a:noFill/>
        </p:spPr>
        <p:txBody>
          <a:bodyPr wrap="square" rtlCol="0">
            <a:spAutoFit/>
          </a:bodyPr>
          <a:lstStyle/>
          <a:p>
            <a:pPr algn="ctr"/>
            <a:r>
              <a:rPr lang="en-US" sz="1100" b="1" dirty="0">
                <a:latin typeface="Bahnschrift SemiCondensed" panose="020B0502040204020203" pitchFamily="34" charset="0"/>
              </a:rPr>
              <a:t>No airborne sensor can detect surface assets more than 2 hexes away due to the curvature of the Earth.</a:t>
            </a:r>
          </a:p>
        </p:txBody>
      </p:sp>
      <p:pic>
        <p:nvPicPr>
          <p:cNvPr id="133" name="Graphic 132">
            <a:extLst>
              <a:ext uri="{FF2B5EF4-FFF2-40B4-BE49-F238E27FC236}">
                <a16:creationId xmlns:a16="http://schemas.microsoft.com/office/drawing/2014/main" id="{20075313-CE49-C36B-4D0D-F0080469E34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699681" y="5124510"/>
            <a:ext cx="269313" cy="394116"/>
          </a:xfrm>
          <a:prstGeom prst="rect">
            <a:avLst/>
          </a:prstGeom>
        </p:spPr>
      </p:pic>
      <p:sp>
        <p:nvSpPr>
          <p:cNvPr id="136" name="TextBox 135">
            <a:extLst>
              <a:ext uri="{FF2B5EF4-FFF2-40B4-BE49-F238E27FC236}">
                <a16:creationId xmlns:a16="http://schemas.microsoft.com/office/drawing/2014/main" id="{0D084778-EB5A-E0AF-AEA8-3704B298F75C}"/>
              </a:ext>
            </a:extLst>
          </p:cNvPr>
          <p:cNvSpPr txBox="1"/>
          <p:nvPr/>
        </p:nvSpPr>
        <p:spPr>
          <a:xfrm>
            <a:off x="4153871" y="7402114"/>
            <a:ext cx="1386473" cy="1523494"/>
          </a:xfrm>
          <a:prstGeom prst="rect">
            <a:avLst/>
          </a:prstGeom>
          <a:noFill/>
        </p:spPr>
        <p:txBody>
          <a:bodyPr wrap="square" rtlCol="0">
            <a:spAutoFit/>
          </a:bodyPr>
          <a:lstStyle/>
          <a:p>
            <a:r>
              <a:rPr lang="en-US" sz="1600" b="1" dirty="0">
                <a:latin typeface="Bahnschrift SemiCondensed" panose="020B0502040204020203" pitchFamily="34" charset="0"/>
              </a:rPr>
              <a:t>Auto Detection</a:t>
            </a:r>
          </a:p>
          <a:p>
            <a:r>
              <a:rPr lang="en-US" sz="1100" dirty="0">
                <a:latin typeface="Bahnschrift SemiCondensed" panose="020B0502040204020203" pitchFamily="34" charset="0"/>
              </a:rPr>
              <a:t>High signature units in the same hex, of the same domain or with an ability to attack that domain, are automatically detected. </a:t>
            </a:r>
            <a:endParaRPr lang="en-US" sz="1100" dirty="0"/>
          </a:p>
        </p:txBody>
      </p:sp>
      <p:sp>
        <p:nvSpPr>
          <p:cNvPr id="137" name="Hexagon 136">
            <a:extLst>
              <a:ext uri="{FF2B5EF4-FFF2-40B4-BE49-F238E27FC236}">
                <a16:creationId xmlns:a16="http://schemas.microsoft.com/office/drawing/2014/main" id="{F165210A-1FC4-DCBD-B0B8-7B58727F847A}"/>
              </a:ext>
            </a:extLst>
          </p:cNvPr>
          <p:cNvSpPr/>
          <p:nvPr/>
        </p:nvSpPr>
        <p:spPr>
          <a:xfrm rot="10087057">
            <a:off x="5615903" y="8031504"/>
            <a:ext cx="902751" cy="1003249"/>
          </a:xfrm>
          <a:prstGeom prst="hexagon">
            <a:avLst/>
          </a:prstGeom>
          <a:noFill/>
          <a:scene3d>
            <a:camera prst="isometricTopU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descr="A screenshot of a game&#10;&#10;Description automatically generated">
            <a:extLst>
              <a:ext uri="{FF2B5EF4-FFF2-40B4-BE49-F238E27FC236}">
                <a16:creationId xmlns:a16="http://schemas.microsoft.com/office/drawing/2014/main" id="{145EA10D-0AB2-0E23-6558-07EF31FB5920}"/>
              </a:ext>
            </a:extLst>
          </p:cNvPr>
          <p:cNvPicPr>
            <a:picLocks noChangeAspect="1"/>
          </p:cNvPicPr>
          <p:nvPr/>
        </p:nvPicPr>
        <p:blipFill>
          <a:blip r:embed="rId35"/>
          <a:stretch>
            <a:fillRect/>
          </a:stretch>
        </p:blipFill>
        <p:spPr>
          <a:xfrm>
            <a:off x="5611211" y="7698026"/>
            <a:ext cx="452177" cy="904353"/>
          </a:xfrm>
          <a:prstGeom prst="rect">
            <a:avLst/>
          </a:prstGeom>
        </p:spPr>
      </p:pic>
      <p:pic>
        <p:nvPicPr>
          <p:cNvPr id="141" name="Picture 140" descr="A screenshot of a game&#10;&#10;Description automatically generated">
            <a:extLst>
              <a:ext uri="{FF2B5EF4-FFF2-40B4-BE49-F238E27FC236}">
                <a16:creationId xmlns:a16="http://schemas.microsoft.com/office/drawing/2014/main" id="{F91A26F6-3276-B304-3AEA-52E847509A43}"/>
              </a:ext>
            </a:extLst>
          </p:cNvPr>
          <p:cNvPicPr>
            <a:picLocks noChangeAspect="1"/>
          </p:cNvPicPr>
          <p:nvPr/>
        </p:nvPicPr>
        <p:blipFill>
          <a:blip r:embed="rId36"/>
          <a:stretch>
            <a:fillRect/>
          </a:stretch>
        </p:blipFill>
        <p:spPr>
          <a:xfrm>
            <a:off x="6064884" y="7698026"/>
            <a:ext cx="452177" cy="904353"/>
          </a:xfrm>
          <a:prstGeom prst="rect">
            <a:avLst/>
          </a:prstGeom>
        </p:spPr>
      </p:pic>
      <p:pic>
        <p:nvPicPr>
          <p:cNvPr id="145" name="Picture 144" descr="A white square with a black background and a black circle with red text&#10;&#10;Description automatically generated">
            <a:extLst>
              <a:ext uri="{FF2B5EF4-FFF2-40B4-BE49-F238E27FC236}">
                <a16:creationId xmlns:a16="http://schemas.microsoft.com/office/drawing/2014/main" id="{78A3437F-B2D3-1E03-3443-D0ED6B52BA5B}"/>
              </a:ext>
            </a:extLst>
          </p:cNvPr>
          <p:cNvPicPr>
            <a:picLocks noChangeAspect="1"/>
          </p:cNvPicPr>
          <p:nvPr/>
        </p:nvPicPr>
        <p:blipFill>
          <a:blip r:embed="rId37"/>
          <a:stretch>
            <a:fillRect/>
          </a:stretch>
        </p:blipFill>
        <p:spPr>
          <a:xfrm>
            <a:off x="6019262" y="8060406"/>
            <a:ext cx="543419" cy="543419"/>
          </a:xfrm>
          <a:prstGeom prst="rect">
            <a:avLst/>
          </a:prstGeom>
        </p:spPr>
      </p:pic>
      <p:pic>
        <p:nvPicPr>
          <p:cNvPr id="146" name="Picture 145" descr="A white square with a black background and a black circle with red text&#10;&#10;Description automatically generated">
            <a:extLst>
              <a:ext uri="{FF2B5EF4-FFF2-40B4-BE49-F238E27FC236}">
                <a16:creationId xmlns:a16="http://schemas.microsoft.com/office/drawing/2014/main" id="{490EFA23-2383-6568-1E44-94026343B0DA}"/>
              </a:ext>
            </a:extLst>
          </p:cNvPr>
          <p:cNvPicPr>
            <a:picLocks noChangeAspect="1"/>
          </p:cNvPicPr>
          <p:nvPr/>
        </p:nvPicPr>
        <p:blipFill>
          <a:blip r:embed="rId37"/>
          <a:stretch>
            <a:fillRect/>
          </a:stretch>
        </p:blipFill>
        <p:spPr>
          <a:xfrm>
            <a:off x="5565589" y="8060406"/>
            <a:ext cx="543419" cy="543419"/>
          </a:xfrm>
          <a:prstGeom prst="rect">
            <a:avLst/>
          </a:prstGeom>
        </p:spPr>
      </p:pic>
      <p:sp>
        <p:nvSpPr>
          <p:cNvPr id="2" name="TextBox 1">
            <a:extLst>
              <a:ext uri="{FF2B5EF4-FFF2-40B4-BE49-F238E27FC236}">
                <a16:creationId xmlns:a16="http://schemas.microsoft.com/office/drawing/2014/main" id="{0CDFFF0D-9E28-A469-1F20-0287BE3C0BFD}"/>
              </a:ext>
            </a:extLst>
          </p:cNvPr>
          <p:cNvSpPr txBox="1"/>
          <p:nvPr/>
        </p:nvSpPr>
        <p:spPr>
          <a:xfrm rot="16200000">
            <a:off x="4037247" y="956098"/>
            <a:ext cx="1105168" cy="523220"/>
          </a:xfrm>
          <a:prstGeom prst="rect">
            <a:avLst/>
          </a:prstGeom>
          <a:noFill/>
        </p:spPr>
        <p:txBody>
          <a:bodyPr wrap="square" rtlCol="0">
            <a:spAutoFit/>
          </a:bodyPr>
          <a:lstStyle/>
          <a:p>
            <a:pPr algn="ctr"/>
            <a:r>
              <a:rPr lang="en-US" sz="2800" dirty="0">
                <a:solidFill>
                  <a:schemeClr val="bg1"/>
                </a:solidFill>
                <a:latin typeface="Bahnschrift SemiCondensed" panose="020B0502040204020203" pitchFamily="34" charset="0"/>
              </a:rPr>
              <a:t>ISR</a:t>
            </a:r>
          </a:p>
        </p:txBody>
      </p:sp>
      <p:sp>
        <p:nvSpPr>
          <p:cNvPr id="16" name="TextBox 15">
            <a:extLst>
              <a:ext uri="{FF2B5EF4-FFF2-40B4-BE49-F238E27FC236}">
                <a16:creationId xmlns:a16="http://schemas.microsoft.com/office/drawing/2014/main" id="{E4E43006-E417-E706-8F2E-77AC5CCA1F8A}"/>
              </a:ext>
            </a:extLst>
          </p:cNvPr>
          <p:cNvSpPr txBox="1"/>
          <p:nvPr/>
        </p:nvSpPr>
        <p:spPr>
          <a:xfrm>
            <a:off x="3353883" y="2180822"/>
            <a:ext cx="3791960" cy="261610"/>
          </a:xfrm>
          <a:prstGeom prst="rect">
            <a:avLst/>
          </a:prstGeom>
          <a:noFill/>
        </p:spPr>
        <p:txBody>
          <a:bodyPr wrap="square">
            <a:spAutoFit/>
          </a:bodyPr>
          <a:lstStyle/>
          <a:p>
            <a:pPr algn="ctr"/>
            <a:r>
              <a:rPr lang="en-US" sz="1100" dirty="0">
                <a:latin typeface="Bahnschrift SemiCondensed" panose="020B0502040204020203" pitchFamily="34" charset="0"/>
              </a:rPr>
              <a:t>Minimum detection roll in this case: 7</a:t>
            </a:r>
            <a:endParaRPr lang="en-US" sz="1100" dirty="0"/>
          </a:p>
        </p:txBody>
      </p:sp>
      <p:sp>
        <p:nvSpPr>
          <p:cNvPr id="20" name="TextBox 19">
            <a:extLst>
              <a:ext uri="{FF2B5EF4-FFF2-40B4-BE49-F238E27FC236}">
                <a16:creationId xmlns:a16="http://schemas.microsoft.com/office/drawing/2014/main" id="{311E4CF9-5CAA-294F-F110-CB84FD9BC48C}"/>
              </a:ext>
            </a:extLst>
          </p:cNvPr>
          <p:cNvSpPr txBox="1"/>
          <p:nvPr/>
        </p:nvSpPr>
        <p:spPr>
          <a:xfrm>
            <a:off x="300713" y="990611"/>
            <a:ext cx="979385" cy="650371"/>
          </a:xfrm>
          <a:prstGeom prst="rect">
            <a:avLst/>
          </a:prstGeom>
          <a:noFill/>
        </p:spPr>
        <p:txBody>
          <a:bodyPr wrap="square" rtlCol="0">
            <a:spAutoFit/>
          </a:bodyPr>
          <a:lstStyle/>
          <a:p>
            <a:pPr>
              <a:lnSpc>
                <a:spcPts val="1500"/>
              </a:lnSpc>
            </a:pPr>
            <a:r>
              <a:rPr lang="en-US" sz="1200" b="1" dirty="0">
                <a:latin typeface="Bahnschrift SemiCondensed" panose="020B0502040204020203" pitchFamily="34" charset="0"/>
              </a:rPr>
              <a:t>Theater Detection</a:t>
            </a:r>
          </a:p>
          <a:p>
            <a:pPr>
              <a:lnSpc>
                <a:spcPts val="1500"/>
              </a:lnSpc>
            </a:pPr>
            <a:r>
              <a:rPr lang="en-US" sz="1200" b="1" dirty="0">
                <a:latin typeface="Bahnschrift SemiCondensed" panose="020B0502040204020203" pitchFamily="34" charset="0"/>
              </a:rPr>
              <a:t>Icon</a:t>
            </a:r>
          </a:p>
        </p:txBody>
      </p:sp>
      <p:sp>
        <p:nvSpPr>
          <p:cNvPr id="21" name="TextBox 20">
            <a:extLst>
              <a:ext uri="{FF2B5EF4-FFF2-40B4-BE49-F238E27FC236}">
                <a16:creationId xmlns:a16="http://schemas.microsoft.com/office/drawing/2014/main" id="{8EB3647D-8C12-59E3-3B77-12301BE7AB1D}"/>
              </a:ext>
            </a:extLst>
          </p:cNvPr>
          <p:cNvSpPr txBox="1"/>
          <p:nvPr/>
        </p:nvSpPr>
        <p:spPr>
          <a:xfrm>
            <a:off x="1059253" y="993244"/>
            <a:ext cx="1066615" cy="669414"/>
          </a:xfrm>
          <a:prstGeom prst="rect">
            <a:avLst/>
          </a:prstGeom>
          <a:noFill/>
        </p:spPr>
        <p:txBody>
          <a:bodyPr wrap="square" rtlCol="0">
            <a:spAutoFit/>
          </a:bodyPr>
          <a:lstStyle/>
          <a:p>
            <a:pPr>
              <a:lnSpc>
                <a:spcPts val="1500"/>
              </a:lnSpc>
            </a:pPr>
            <a:r>
              <a:rPr lang="en-US" sz="1200" b="1" dirty="0">
                <a:latin typeface="Bahnschrift SemiCondensed" panose="020B0502040204020203" pitchFamily="34" charset="0"/>
              </a:rPr>
              <a:t>Local</a:t>
            </a:r>
          </a:p>
          <a:p>
            <a:pPr>
              <a:lnSpc>
                <a:spcPts val="1500"/>
              </a:lnSpc>
            </a:pPr>
            <a:r>
              <a:rPr lang="en-US" sz="1200" b="1" dirty="0">
                <a:latin typeface="Bahnschrift SemiCondensed" panose="020B0502040204020203" pitchFamily="34" charset="0"/>
              </a:rPr>
              <a:t>Detection</a:t>
            </a:r>
          </a:p>
          <a:p>
            <a:pPr>
              <a:lnSpc>
                <a:spcPts val="1500"/>
              </a:lnSpc>
            </a:pPr>
            <a:r>
              <a:rPr lang="en-US" sz="1200" b="1" dirty="0">
                <a:latin typeface="Bahnschrift SemiCondensed" panose="020B0502040204020203" pitchFamily="34" charset="0"/>
              </a:rPr>
              <a:t>Icon</a:t>
            </a:r>
          </a:p>
        </p:txBody>
      </p:sp>
      <p:pic>
        <p:nvPicPr>
          <p:cNvPr id="24" name="Graphic 23">
            <a:extLst>
              <a:ext uri="{FF2B5EF4-FFF2-40B4-BE49-F238E27FC236}">
                <a16:creationId xmlns:a16="http://schemas.microsoft.com/office/drawing/2014/main" id="{B80B0D10-62CE-29A5-FDA9-1C9440D30C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4153" y="1669477"/>
            <a:ext cx="508823" cy="508823"/>
          </a:xfrm>
          <a:prstGeom prst="rect">
            <a:avLst/>
          </a:prstGeom>
        </p:spPr>
      </p:pic>
      <p:pic>
        <p:nvPicPr>
          <p:cNvPr id="25" name="Graphic 24">
            <a:extLst>
              <a:ext uri="{FF2B5EF4-FFF2-40B4-BE49-F238E27FC236}">
                <a16:creationId xmlns:a16="http://schemas.microsoft.com/office/drawing/2014/main" id="{3733A1DF-DF75-7771-3FE3-2A42344E03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0209" y="1636046"/>
            <a:ext cx="590279" cy="472224"/>
          </a:xfrm>
          <a:prstGeom prst="rect">
            <a:avLst/>
          </a:prstGeom>
        </p:spPr>
      </p:pic>
      <p:sp>
        <p:nvSpPr>
          <p:cNvPr id="22" name="Cross 21">
            <a:extLst>
              <a:ext uri="{FF2B5EF4-FFF2-40B4-BE49-F238E27FC236}">
                <a16:creationId xmlns:a16="http://schemas.microsoft.com/office/drawing/2014/main" id="{A73F8CAA-DDB4-6DEE-EEB8-61AA62AE8002}"/>
              </a:ext>
            </a:extLst>
          </p:cNvPr>
          <p:cNvSpPr/>
          <p:nvPr/>
        </p:nvSpPr>
        <p:spPr>
          <a:xfrm>
            <a:off x="2580268" y="4618652"/>
            <a:ext cx="164475" cy="172812"/>
          </a:xfrm>
          <a:prstGeom prst="plus">
            <a:avLst>
              <a:gd name="adj" fmla="val 4140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ross 22">
            <a:extLst>
              <a:ext uri="{FF2B5EF4-FFF2-40B4-BE49-F238E27FC236}">
                <a16:creationId xmlns:a16="http://schemas.microsoft.com/office/drawing/2014/main" id="{CECEBBA4-B8A3-9EC6-A89F-2E41FA4C6D50}"/>
              </a:ext>
            </a:extLst>
          </p:cNvPr>
          <p:cNvSpPr/>
          <p:nvPr/>
        </p:nvSpPr>
        <p:spPr>
          <a:xfrm>
            <a:off x="3946463" y="5665983"/>
            <a:ext cx="164475" cy="172812"/>
          </a:xfrm>
          <a:prstGeom prst="plus">
            <a:avLst>
              <a:gd name="adj" fmla="val 4140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a:extLst>
              <a:ext uri="{FF2B5EF4-FFF2-40B4-BE49-F238E27FC236}">
                <a16:creationId xmlns:a16="http://schemas.microsoft.com/office/drawing/2014/main" id="{C4E7CA1E-238B-0A8F-3265-6183ED400253}"/>
              </a:ext>
            </a:extLst>
          </p:cNvPr>
          <p:cNvSpPr/>
          <p:nvPr/>
        </p:nvSpPr>
        <p:spPr>
          <a:xfrm>
            <a:off x="5063934" y="5657983"/>
            <a:ext cx="164475" cy="172812"/>
          </a:xfrm>
          <a:prstGeom prst="plus">
            <a:avLst>
              <a:gd name="adj" fmla="val 4140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726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11" name="Graphic 10">
            <a:extLst>
              <a:ext uri="{FF2B5EF4-FFF2-40B4-BE49-F238E27FC236}">
                <a16:creationId xmlns:a16="http://schemas.microsoft.com/office/drawing/2014/main" id="{EC164CB6-4B2E-734D-8DFF-06804EE297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920143" y="3094145"/>
            <a:ext cx="520990" cy="520990"/>
          </a:xfrm>
          <a:prstGeom prst="rect">
            <a:avLst/>
          </a:prstGeom>
        </p:spPr>
      </p:pic>
      <p:sp>
        <p:nvSpPr>
          <p:cNvPr id="541" name="Google Shape;541;p19"/>
          <p:cNvSpPr txBox="1"/>
          <p:nvPr/>
        </p:nvSpPr>
        <p:spPr>
          <a:xfrm rot="16200000">
            <a:off x="-3095030" y="6315198"/>
            <a:ext cx="6858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FF0000"/>
                </a:solidFill>
                <a:latin typeface="Calibri"/>
                <a:ea typeface="Calibri"/>
                <a:cs typeface="Calibri"/>
                <a:sym typeface="Calibri"/>
              </a:rPr>
              <a:t>SOF Missions</a:t>
            </a:r>
            <a:endParaRPr/>
          </a:p>
        </p:txBody>
      </p:sp>
      <p:sp>
        <p:nvSpPr>
          <p:cNvPr id="544" name="Google Shape;544;p19"/>
          <p:cNvSpPr txBox="1"/>
          <p:nvPr/>
        </p:nvSpPr>
        <p:spPr>
          <a:xfrm rot="16200000">
            <a:off x="3730281" y="1054850"/>
            <a:ext cx="4140990" cy="20312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dk1"/>
                </a:solidFill>
                <a:latin typeface="Calibri"/>
                <a:ea typeface="Calibri"/>
                <a:cs typeface="Calibri"/>
                <a:sym typeface="Calibri"/>
              </a:rPr>
              <a:t>STEP 1.</a:t>
            </a:r>
          </a:p>
          <a:p>
            <a:pPr marL="0" marR="0" lvl="0" indent="0" algn="l" rtl="0">
              <a:spcBef>
                <a:spcPts val="0"/>
              </a:spcBef>
              <a:spcAft>
                <a:spcPts val="0"/>
              </a:spcAft>
              <a:buNone/>
            </a:pPr>
            <a:r>
              <a:rPr lang="en-US" sz="1400" b="1" dirty="0">
                <a:solidFill>
                  <a:schemeClr val="dk1"/>
                </a:solidFill>
                <a:latin typeface="Calibri"/>
                <a:ea typeface="Calibri"/>
                <a:cs typeface="Calibri"/>
                <a:sym typeface="Calibri"/>
              </a:rPr>
              <a:t>Insertion Attempt: </a:t>
            </a:r>
            <a:r>
              <a:rPr lang="en-US" sz="1400" b="1" i="1" dirty="0">
                <a:solidFill>
                  <a:schemeClr val="dk1"/>
                </a:solidFill>
                <a:latin typeface="Calibri"/>
                <a:ea typeface="Calibri"/>
                <a:cs typeface="Calibri"/>
                <a:sym typeface="Calibri"/>
              </a:rPr>
              <a:t>Defender</a:t>
            </a:r>
            <a:r>
              <a:rPr lang="en-US" sz="1400" dirty="0">
                <a:solidFill>
                  <a:schemeClr val="dk1"/>
                </a:solidFill>
                <a:latin typeface="Calibri"/>
                <a:ea typeface="Calibri"/>
                <a:cs typeface="Calibri"/>
                <a:sym typeface="Calibri"/>
              </a:rPr>
              <a:t> rolls a D8* to detect mission. If detected, SOF mission is placed in Regeneration Box. </a:t>
            </a:r>
            <a:r>
              <a:rPr lang="en-US" sz="1400" i="1" u="sng" dirty="0">
                <a:solidFill>
                  <a:schemeClr val="dk1"/>
                </a:solidFill>
                <a:latin typeface="Calibri"/>
                <a:ea typeface="Calibri"/>
                <a:cs typeface="Calibri"/>
                <a:sym typeface="Calibri"/>
              </a:rPr>
              <a:t>May be modified to higher probability of failure by matrix adjudication</a:t>
            </a:r>
            <a:r>
              <a:rPr lang="en-US" sz="1400" i="1"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i="1" dirty="0">
              <a:solidFill>
                <a:schemeClr val="dk1"/>
              </a:solidFill>
              <a:latin typeface="Calibri"/>
              <a:cs typeface="Calibri"/>
              <a:sym typeface="Calibri"/>
            </a:endParaRPr>
          </a:p>
          <a:p>
            <a:pPr marL="0" marR="0" lvl="0" indent="0" algn="l" rtl="0">
              <a:spcBef>
                <a:spcPts val="0"/>
              </a:spcBef>
              <a:spcAft>
                <a:spcPts val="0"/>
              </a:spcAft>
              <a:buNone/>
            </a:pPr>
            <a:r>
              <a:rPr lang="en-US" b="1" dirty="0">
                <a:solidFill>
                  <a:schemeClr val="dk1"/>
                </a:solidFill>
                <a:latin typeface="Calibri"/>
                <a:cs typeface="Calibri"/>
                <a:sym typeface="Calibri"/>
              </a:rPr>
              <a:t>STEP 2.</a:t>
            </a:r>
          </a:p>
          <a:p>
            <a:pPr marL="0" marR="0" lvl="0" indent="0" algn="l" rtl="0">
              <a:spcBef>
                <a:spcPts val="0"/>
              </a:spcBef>
              <a:spcAft>
                <a:spcPts val="0"/>
              </a:spcAft>
              <a:buNone/>
            </a:pPr>
            <a:r>
              <a:rPr lang="en-US" b="1" dirty="0">
                <a:solidFill>
                  <a:schemeClr val="dk1"/>
                </a:solidFill>
                <a:latin typeface="Calibri"/>
                <a:cs typeface="Calibri"/>
                <a:sym typeface="Calibri"/>
              </a:rPr>
              <a:t>Attempt Mission: </a:t>
            </a:r>
            <a:r>
              <a:rPr lang="en-US" b="1" i="1" dirty="0">
                <a:solidFill>
                  <a:schemeClr val="dk1"/>
                </a:solidFill>
                <a:latin typeface="Calibri"/>
                <a:cs typeface="Calibri"/>
                <a:sym typeface="Calibri"/>
              </a:rPr>
              <a:t>Attacker</a:t>
            </a:r>
            <a:r>
              <a:rPr lang="en-US" dirty="0">
                <a:solidFill>
                  <a:schemeClr val="dk1"/>
                </a:solidFill>
                <a:latin typeface="Calibri"/>
                <a:cs typeface="Calibri"/>
                <a:sym typeface="Calibri"/>
              </a:rPr>
              <a:t> rolls against unit defense with capability die to determine success or failure.</a:t>
            </a:r>
            <a:endParaRPr b="1" dirty="0"/>
          </a:p>
        </p:txBody>
      </p:sp>
      <p:pic>
        <p:nvPicPr>
          <p:cNvPr id="4" name="Graphic 3">
            <a:extLst>
              <a:ext uri="{FF2B5EF4-FFF2-40B4-BE49-F238E27FC236}">
                <a16:creationId xmlns:a16="http://schemas.microsoft.com/office/drawing/2014/main" id="{1F0F5044-353F-2C32-C6F3-8EB1B54454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2968681" y="2967495"/>
            <a:ext cx="500063" cy="586281"/>
          </a:xfrm>
          <a:prstGeom prst="rect">
            <a:avLst/>
          </a:prstGeom>
        </p:spPr>
      </p:pic>
      <p:sp>
        <p:nvSpPr>
          <p:cNvPr id="5" name="TextBox 4">
            <a:extLst>
              <a:ext uri="{FF2B5EF4-FFF2-40B4-BE49-F238E27FC236}">
                <a16:creationId xmlns:a16="http://schemas.microsoft.com/office/drawing/2014/main" id="{832626D8-A1D9-F1A5-DD35-60266D7D1E75}"/>
              </a:ext>
            </a:extLst>
          </p:cNvPr>
          <p:cNvSpPr txBox="1"/>
          <p:nvPr/>
        </p:nvSpPr>
        <p:spPr>
          <a:xfrm rot="16200000">
            <a:off x="3236979" y="2652452"/>
            <a:ext cx="1792132" cy="1184940"/>
          </a:xfrm>
          <a:prstGeom prst="rect">
            <a:avLst/>
          </a:prstGeom>
          <a:noFill/>
        </p:spPr>
        <p:txBody>
          <a:bodyPr wrap="square" rtlCol="0">
            <a:spAutoFit/>
          </a:bodyPr>
          <a:lstStyle/>
          <a:p>
            <a:pPr algn="ctr"/>
            <a:r>
              <a:rPr lang="en-US" sz="1600" b="1" dirty="0">
                <a:latin typeface="Bahnschrift SemiCondensed" panose="020B0502040204020203" pitchFamily="34" charset="0"/>
              </a:rPr>
              <a:t>Defense</a:t>
            </a:r>
            <a:endParaRPr lang="en-US" b="1" dirty="0">
              <a:latin typeface="Bahnschrift SemiCondensed" panose="020B0502040204020203" pitchFamily="34" charset="0"/>
            </a:endParaRPr>
          </a:p>
          <a:p>
            <a:pPr algn="ctr"/>
            <a:r>
              <a:rPr lang="en-US" sz="1100" dirty="0">
                <a:latin typeface="Bahnschrift SemiCondensed" panose="020B0502040204020203" pitchFamily="34" charset="0"/>
              </a:rPr>
              <a:t>In some cases, SOF may defend as conventional troops. Ability to withstand attacks; considers hardness, discipline, and morale</a:t>
            </a:r>
          </a:p>
        </p:txBody>
      </p:sp>
      <p:sp>
        <p:nvSpPr>
          <p:cNvPr id="7" name="TextBox 6">
            <a:extLst>
              <a:ext uri="{FF2B5EF4-FFF2-40B4-BE49-F238E27FC236}">
                <a16:creationId xmlns:a16="http://schemas.microsoft.com/office/drawing/2014/main" id="{566CB932-6215-BF8E-F272-033D39C726CA}"/>
              </a:ext>
            </a:extLst>
          </p:cNvPr>
          <p:cNvSpPr txBox="1"/>
          <p:nvPr/>
        </p:nvSpPr>
        <p:spPr>
          <a:xfrm rot="16200000">
            <a:off x="1277474" y="2719842"/>
            <a:ext cx="1701981" cy="1261884"/>
          </a:xfrm>
          <a:prstGeom prst="rect">
            <a:avLst/>
          </a:prstGeom>
          <a:noFill/>
        </p:spPr>
        <p:txBody>
          <a:bodyPr wrap="square" rtlCol="0">
            <a:spAutoFit/>
          </a:bodyPr>
          <a:lstStyle/>
          <a:p>
            <a:pPr algn="ctr"/>
            <a:r>
              <a:rPr lang="en-US" sz="1600" b="1" dirty="0">
                <a:latin typeface="Bahnschrift SemiCondensed" panose="020B0502040204020203" pitchFamily="34" charset="0"/>
              </a:rPr>
              <a:t>Local Detection</a:t>
            </a:r>
          </a:p>
          <a:p>
            <a:pPr algn="ctr"/>
            <a:r>
              <a:rPr lang="en-US" sz="1200" dirty="0">
                <a:latin typeface="Bahnschrift SemiCondensed" panose="020B0502040204020203" pitchFamily="34" charset="0"/>
              </a:rPr>
              <a:t>When inserting for mission, defender attempts local detection against this number to prevent mission</a:t>
            </a:r>
          </a:p>
        </p:txBody>
      </p:sp>
      <p:pic>
        <p:nvPicPr>
          <p:cNvPr id="8" name="Graphic 7">
            <a:extLst>
              <a:ext uri="{FF2B5EF4-FFF2-40B4-BE49-F238E27FC236}">
                <a16:creationId xmlns:a16="http://schemas.microsoft.com/office/drawing/2014/main" id="{743E29EA-D1A6-CF86-85F2-77EC746C64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2663190" y="762943"/>
            <a:ext cx="410636" cy="410636"/>
          </a:xfrm>
          <a:prstGeom prst="rect">
            <a:avLst/>
          </a:prstGeom>
        </p:spPr>
      </p:pic>
      <p:pic>
        <p:nvPicPr>
          <p:cNvPr id="9" name="Graphic 8">
            <a:extLst>
              <a:ext uri="{FF2B5EF4-FFF2-40B4-BE49-F238E27FC236}">
                <a16:creationId xmlns:a16="http://schemas.microsoft.com/office/drawing/2014/main" id="{E82D63C8-5FAA-72A1-D4B6-B6B9331E18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663191" y="331040"/>
            <a:ext cx="410636" cy="347461"/>
          </a:xfrm>
          <a:prstGeom prst="rect">
            <a:avLst/>
          </a:prstGeom>
        </p:spPr>
      </p:pic>
      <p:pic>
        <p:nvPicPr>
          <p:cNvPr id="10" name="Graphic 9">
            <a:extLst>
              <a:ext uri="{FF2B5EF4-FFF2-40B4-BE49-F238E27FC236}">
                <a16:creationId xmlns:a16="http://schemas.microsoft.com/office/drawing/2014/main" id="{425448F3-AAC1-7F5A-D7AB-02D1EA0E67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3101403" y="526934"/>
            <a:ext cx="332758" cy="443678"/>
          </a:xfrm>
          <a:prstGeom prst="rect">
            <a:avLst/>
          </a:prstGeom>
        </p:spPr>
      </p:pic>
      <p:pic>
        <p:nvPicPr>
          <p:cNvPr id="13" name="Picture 12">
            <a:extLst>
              <a:ext uri="{FF2B5EF4-FFF2-40B4-BE49-F238E27FC236}">
                <a16:creationId xmlns:a16="http://schemas.microsoft.com/office/drawing/2014/main" id="{62B77C74-31EE-7786-08E2-A3C461DE90E7}"/>
              </a:ext>
            </a:extLst>
          </p:cNvPr>
          <p:cNvPicPr>
            <a:picLocks noChangeAspect="1"/>
          </p:cNvPicPr>
          <p:nvPr/>
        </p:nvPicPr>
        <p:blipFill>
          <a:blip r:embed="rId13"/>
          <a:stretch>
            <a:fillRect/>
          </a:stretch>
        </p:blipFill>
        <p:spPr>
          <a:xfrm>
            <a:off x="2962998" y="1633456"/>
            <a:ext cx="511429" cy="511429"/>
          </a:xfrm>
          <a:prstGeom prst="rect">
            <a:avLst/>
          </a:prstGeom>
        </p:spPr>
      </p:pic>
      <p:sp>
        <p:nvSpPr>
          <p:cNvPr id="14" name="TextBox 13">
            <a:extLst>
              <a:ext uri="{FF2B5EF4-FFF2-40B4-BE49-F238E27FC236}">
                <a16:creationId xmlns:a16="http://schemas.microsoft.com/office/drawing/2014/main" id="{DCC482D8-5B4A-218D-AE17-CFE1005181FA}"/>
              </a:ext>
            </a:extLst>
          </p:cNvPr>
          <p:cNvSpPr txBox="1"/>
          <p:nvPr/>
        </p:nvSpPr>
        <p:spPr>
          <a:xfrm rot="16200000">
            <a:off x="3388916" y="211797"/>
            <a:ext cx="1318981" cy="1015663"/>
          </a:xfrm>
          <a:prstGeom prst="rect">
            <a:avLst/>
          </a:prstGeom>
          <a:noFill/>
        </p:spPr>
        <p:txBody>
          <a:bodyPr wrap="square" rtlCol="0">
            <a:spAutoFit/>
          </a:bodyPr>
          <a:lstStyle/>
          <a:p>
            <a:pPr algn="ctr"/>
            <a:r>
              <a:rPr lang="en-US" sz="1600" b="1" dirty="0">
                <a:latin typeface="Bahnschrift SemiCondensed" panose="020B0502040204020203" pitchFamily="34" charset="0"/>
              </a:rPr>
              <a:t>Capability</a:t>
            </a:r>
            <a:endParaRPr lang="en-US" b="1" dirty="0">
              <a:latin typeface="Bahnschrift SemiCondensed" panose="020B0502040204020203" pitchFamily="34" charset="0"/>
            </a:endParaRPr>
          </a:p>
          <a:p>
            <a:pPr algn="ctr"/>
            <a:r>
              <a:rPr lang="en-US" sz="1100" dirty="0">
                <a:latin typeface="Bahnschrift SemiCondensed" panose="020B0502040204020203" pitchFamily="34" charset="0"/>
              </a:rPr>
              <a:t>Die rolled to adjudicate success of mission; depends on quality of SOF</a:t>
            </a:r>
          </a:p>
        </p:txBody>
      </p:sp>
      <p:sp>
        <p:nvSpPr>
          <p:cNvPr id="15" name="TextBox 14">
            <a:extLst>
              <a:ext uri="{FF2B5EF4-FFF2-40B4-BE49-F238E27FC236}">
                <a16:creationId xmlns:a16="http://schemas.microsoft.com/office/drawing/2014/main" id="{2D59F03F-41DB-3483-74FE-34C220058D25}"/>
              </a:ext>
            </a:extLst>
          </p:cNvPr>
          <p:cNvSpPr txBox="1"/>
          <p:nvPr/>
        </p:nvSpPr>
        <p:spPr>
          <a:xfrm rot="16200000">
            <a:off x="3268507" y="1550617"/>
            <a:ext cx="1221244" cy="677108"/>
          </a:xfrm>
          <a:prstGeom prst="rect">
            <a:avLst/>
          </a:prstGeom>
          <a:noFill/>
        </p:spPr>
        <p:txBody>
          <a:bodyPr wrap="square" rtlCol="0">
            <a:spAutoFit/>
          </a:bodyPr>
          <a:lstStyle/>
          <a:p>
            <a:pPr algn="ctr"/>
            <a:r>
              <a:rPr lang="en-US" sz="1600" b="1">
                <a:latin typeface="Bahnschrift SemiCondensed" panose="020B0502040204020203" pitchFamily="34" charset="0"/>
              </a:rPr>
              <a:t>Special Icon</a:t>
            </a:r>
            <a:endParaRPr lang="en-US" b="1">
              <a:latin typeface="Bahnschrift SemiCondensed" panose="020B0502040204020203" pitchFamily="34" charset="0"/>
            </a:endParaRPr>
          </a:p>
          <a:p>
            <a:pPr algn="ctr"/>
            <a:r>
              <a:rPr lang="en-US" sz="1100">
                <a:latin typeface="Bahnschrift SemiCondensed" panose="020B0502040204020203" pitchFamily="34" charset="0"/>
              </a:rPr>
              <a:t>Capable of direct action missions</a:t>
            </a:r>
          </a:p>
        </p:txBody>
      </p:sp>
      <p:pic>
        <p:nvPicPr>
          <p:cNvPr id="17" name="Picture 16" descr="A screenshot of a video game&#10;&#10;Description automatically generated">
            <a:extLst>
              <a:ext uri="{FF2B5EF4-FFF2-40B4-BE49-F238E27FC236}">
                <a16:creationId xmlns:a16="http://schemas.microsoft.com/office/drawing/2014/main" id="{49860741-E185-3562-3204-BEBC900E7D4E}"/>
              </a:ext>
            </a:extLst>
          </p:cNvPr>
          <p:cNvPicPr>
            <a:picLocks noChangeAspect="1"/>
          </p:cNvPicPr>
          <p:nvPr/>
        </p:nvPicPr>
        <p:blipFill>
          <a:blip r:embed="rId14"/>
          <a:stretch>
            <a:fillRect/>
          </a:stretch>
        </p:blipFill>
        <p:spPr>
          <a:xfrm rot="16200000">
            <a:off x="696975" y="1452949"/>
            <a:ext cx="1015664" cy="1015664"/>
          </a:xfrm>
          <a:prstGeom prst="rect">
            <a:avLst/>
          </a:prstGeom>
        </p:spPr>
      </p:pic>
      <p:pic>
        <p:nvPicPr>
          <p:cNvPr id="19" name="Picture 18" descr="A screenshot of a video game&#10;&#10;Description automatically generated">
            <a:extLst>
              <a:ext uri="{FF2B5EF4-FFF2-40B4-BE49-F238E27FC236}">
                <a16:creationId xmlns:a16="http://schemas.microsoft.com/office/drawing/2014/main" id="{A51351D9-2CEA-0D14-2125-C501EE460AAD}"/>
              </a:ext>
            </a:extLst>
          </p:cNvPr>
          <p:cNvPicPr>
            <a:picLocks noChangeAspect="1"/>
          </p:cNvPicPr>
          <p:nvPr/>
        </p:nvPicPr>
        <p:blipFill>
          <a:blip r:embed="rId15"/>
          <a:stretch>
            <a:fillRect/>
          </a:stretch>
        </p:blipFill>
        <p:spPr>
          <a:xfrm rot="16200000">
            <a:off x="1871205" y="1442689"/>
            <a:ext cx="1003214" cy="1003214"/>
          </a:xfrm>
          <a:prstGeom prst="rect">
            <a:avLst/>
          </a:prstGeom>
        </p:spPr>
      </p:pic>
      <p:sp>
        <p:nvSpPr>
          <p:cNvPr id="20" name="Google Shape;541;p19">
            <a:extLst>
              <a:ext uri="{FF2B5EF4-FFF2-40B4-BE49-F238E27FC236}">
                <a16:creationId xmlns:a16="http://schemas.microsoft.com/office/drawing/2014/main" id="{1E2E9E2D-E056-F457-1B88-0C34590B4DC0}"/>
              </a:ext>
            </a:extLst>
          </p:cNvPr>
          <p:cNvSpPr txBox="1"/>
          <p:nvPr/>
        </p:nvSpPr>
        <p:spPr>
          <a:xfrm rot="16200000">
            <a:off x="-3099730" y="1826655"/>
            <a:ext cx="6858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rgbClr val="FF0000"/>
                </a:solidFill>
                <a:latin typeface="Calibri"/>
                <a:ea typeface="Calibri"/>
                <a:cs typeface="Calibri"/>
                <a:sym typeface="Calibri"/>
              </a:rPr>
              <a:t>SOF Counters</a:t>
            </a:r>
            <a:endParaRPr/>
          </a:p>
        </p:txBody>
      </p:sp>
      <p:sp>
        <p:nvSpPr>
          <p:cNvPr id="2" name="TextBox 1">
            <a:extLst>
              <a:ext uri="{FF2B5EF4-FFF2-40B4-BE49-F238E27FC236}">
                <a16:creationId xmlns:a16="http://schemas.microsoft.com/office/drawing/2014/main" id="{F77FC66A-5B4E-7909-4219-3186A6D99676}"/>
              </a:ext>
            </a:extLst>
          </p:cNvPr>
          <p:cNvSpPr txBox="1"/>
          <p:nvPr/>
        </p:nvSpPr>
        <p:spPr>
          <a:xfrm rot="16200000">
            <a:off x="930882" y="285627"/>
            <a:ext cx="1318981" cy="1015663"/>
          </a:xfrm>
          <a:prstGeom prst="rect">
            <a:avLst/>
          </a:prstGeom>
          <a:noFill/>
        </p:spPr>
        <p:txBody>
          <a:bodyPr wrap="square" rtlCol="0">
            <a:spAutoFit/>
          </a:bodyPr>
          <a:lstStyle/>
          <a:p>
            <a:pPr algn="ctr"/>
            <a:r>
              <a:rPr lang="en-US" sz="1600" b="1">
                <a:latin typeface="Bahnschrift SemiCondensed" panose="020B0502040204020203" pitchFamily="34" charset="0"/>
              </a:rPr>
              <a:t>SR: </a:t>
            </a:r>
            <a:r>
              <a:rPr lang="en-US" sz="1600" b="1">
                <a:solidFill>
                  <a:schemeClr val="bg1"/>
                </a:solidFill>
                <a:latin typeface="Bahnschrift SemiCondensed" panose="020B0502040204020203" pitchFamily="34" charset="0"/>
              </a:rPr>
              <a:t>____</a:t>
            </a:r>
          </a:p>
          <a:p>
            <a:pPr algn="ctr"/>
            <a:endParaRPr lang="en-US" sz="1100" b="1">
              <a:latin typeface="Bahnschrift SemiCondensed" panose="020B0502040204020203" pitchFamily="34" charset="0"/>
            </a:endParaRPr>
          </a:p>
          <a:p>
            <a:pPr algn="ctr"/>
            <a:r>
              <a:rPr lang="en-US" sz="1100">
                <a:latin typeface="Bahnschrift SemiCondensed" panose="020B0502040204020203" pitchFamily="34" charset="0"/>
              </a:rPr>
              <a:t>Capable of Strategic Reconnaissance Missions</a:t>
            </a:r>
            <a:endParaRPr lang="en-US">
              <a:latin typeface="Bahnschrift SemiCondensed" panose="020B0502040204020203" pitchFamily="34" charset="0"/>
            </a:endParaRPr>
          </a:p>
        </p:txBody>
      </p:sp>
      <p:pic>
        <p:nvPicPr>
          <p:cNvPr id="24" name="Picture 23">
            <a:extLst>
              <a:ext uri="{FF2B5EF4-FFF2-40B4-BE49-F238E27FC236}">
                <a16:creationId xmlns:a16="http://schemas.microsoft.com/office/drawing/2014/main" id="{8A171A21-9AAE-E1D2-3C38-6289C1AF36CB}"/>
              </a:ext>
            </a:extLst>
          </p:cNvPr>
          <p:cNvPicPr>
            <a:picLocks noChangeAspect="1"/>
          </p:cNvPicPr>
          <p:nvPr/>
        </p:nvPicPr>
        <p:blipFill>
          <a:blip r:embed="rId16"/>
          <a:stretch>
            <a:fillRect/>
          </a:stretch>
        </p:blipFill>
        <p:spPr>
          <a:xfrm rot="16200000">
            <a:off x="1019191" y="306290"/>
            <a:ext cx="441084" cy="533251"/>
          </a:xfrm>
          <a:prstGeom prst="rect">
            <a:avLst/>
          </a:prstGeom>
        </p:spPr>
      </p:pic>
      <p:pic>
        <p:nvPicPr>
          <p:cNvPr id="16" name="Picture 15">
            <a:extLst>
              <a:ext uri="{FF2B5EF4-FFF2-40B4-BE49-F238E27FC236}">
                <a16:creationId xmlns:a16="http://schemas.microsoft.com/office/drawing/2014/main" id="{B714AED5-8E46-C2B3-29D7-9235C336AA9E}"/>
              </a:ext>
            </a:extLst>
          </p:cNvPr>
          <p:cNvPicPr>
            <a:picLocks noChangeAspect="1"/>
          </p:cNvPicPr>
          <p:nvPr/>
        </p:nvPicPr>
        <p:blipFill>
          <a:blip r:embed="rId17"/>
          <a:stretch>
            <a:fillRect/>
          </a:stretch>
        </p:blipFill>
        <p:spPr>
          <a:xfrm rot="16200000">
            <a:off x="1079920" y="3890613"/>
            <a:ext cx="4668054" cy="5433944"/>
          </a:xfrm>
          <a:prstGeom prst="rect">
            <a:avLst/>
          </a:prstGeom>
        </p:spPr>
      </p:pic>
    </p:spTree>
    <p:extLst>
      <p:ext uri="{BB962C8B-B14F-4D97-AF65-F5344CB8AC3E}">
        <p14:creationId xmlns:p14="http://schemas.microsoft.com/office/powerpoint/2010/main" val="2349876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4" name="Picture 3">
            <a:extLst>
              <a:ext uri="{FF2B5EF4-FFF2-40B4-BE49-F238E27FC236}">
                <a16:creationId xmlns:a16="http://schemas.microsoft.com/office/drawing/2014/main" id="{D758A45B-F7F2-E011-024F-8CA2F0BA8741}"/>
              </a:ext>
            </a:extLst>
          </p:cNvPr>
          <p:cNvPicPr>
            <a:picLocks noChangeAspect="1"/>
          </p:cNvPicPr>
          <p:nvPr/>
        </p:nvPicPr>
        <p:blipFill rotWithShape="1">
          <a:blip r:embed="rId3"/>
          <a:srcRect b="50381"/>
          <a:stretch/>
        </p:blipFill>
        <p:spPr>
          <a:xfrm rot="16200000">
            <a:off x="298420" y="1192088"/>
            <a:ext cx="3848849" cy="1976467"/>
          </a:xfrm>
          <a:prstGeom prst="rect">
            <a:avLst/>
          </a:prstGeom>
        </p:spPr>
      </p:pic>
      <p:pic>
        <p:nvPicPr>
          <p:cNvPr id="5" name="Picture 4" descr="A blue hexagon with a satellite on it&#10;&#10;Description automatically generated">
            <a:extLst>
              <a:ext uri="{FF2B5EF4-FFF2-40B4-BE49-F238E27FC236}">
                <a16:creationId xmlns:a16="http://schemas.microsoft.com/office/drawing/2014/main" id="{5E4E4ACA-C327-A045-B784-D2AA292D70E7}"/>
              </a:ext>
            </a:extLst>
          </p:cNvPr>
          <p:cNvPicPr>
            <a:picLocks noChangeAspect="1"/>
          </p:cNvPicPr>
          <p:nvPr/>
        </p:nvPicPr>
        <p:blipFill>
          <a:blip r:embed="rId4">
            <a:alphaModFix amt="60000"/>
          </a:blip>
          <a:stretch>
            <a:fillRect/>
          </a:stretch>
        </p:blipFill>
        <p:spPr>
          <a:xfrm rot="16200000">
            <a:off x="2366556" y="826002"/>
            <a:ext cx="373140" cy="373140"/>
          </a:xfrm>
          <a:prstGeom prst="rect">
            <a:avLst/>
          </a:prstGeom>
        </p:spPr>
      </p:pic>
      <p:pic>
        <p:nvPicPr>
          <p:cNvPr id="13" name="Picture 12" descr="A blue hexagon with a flag and a black background&#10;&#10;Description automatically generated">
            <a:extLst>
              <a:ext uri="{FF2B5EF4-FFF2-40B4-BE49-F238E27FC236}">
                <a16:creationId xmlns:a16="http://schemas.microsoft.com/office/drawing/2014/main" id="{F68F0C63-D433-6825-5DEE-CB50EE222A11}"/>
              </a:ext>
            </a:extLst>
          </p:cNvPr>
          <p:cNvPicPr>
            <a:picLocks noChangeAspect="1"/>
          </p:cNvPicPr>
          <p:nvPr/>
        </p:nvPicPr>
        <p:blipFill>
          <a:blip r:embed="rId5">
            <a:alphaModFix amt="60000"/>
          </a:blip>
          <a:stretch>
            <a:fillRect/>
          </a:stretch>
        </p:blipFill>
        <p:spPr>
          <a:xfrm rot="16200000">
            <a:off x="1622439" y="1445657"/>
            <a:ext cx="361420" cy="361420"/>
          </a:xfrm>
          <a:prstGeom prst="rect">
            <a:avLst/>
          </a:prstGeom>
        </p:spPr>
      </p:pic>
      <p:pic>
        <p:nvPicPr>
          <p:cNvPr id="15" name="Picture 14" descr="A blue hexagon with white text&#10;&#10;Description automatically generated">
            <a:extLst>
              <a:ext uri="{FF2B5EF4-FFF2-40B4-BE49-F238E27FC236}">
                <a16:creationId xmlns:a16="http://schemas.microsoft.com/office/drawing/2014/main" id="{0BF99E3F-5EF9-3978-142A-8131B2CE6E20}"/>
              </a:ext>
            </a:extLst>
          </p:cNvPr>
          <p:cNvPicPr>
            <a:picLocks noChangeAspect="1"/>
          </p:cNvPicPr>
          <p:nvPr/>
        </p:nvPicPr>
        <p:blipFill>
          <a:blip r:embed="rId6">
            <a:alphaModFix amt="60000"/>
          </a:blip>
          <a:stretch>
            <a:fillRect/>
          </a:stretch>
        </p:blipFill>
        <p:spPr>
          <a:xfrm rot="16200000">
            <a:off x="2019319" y="1733209"/>
            <a:ext cx="361421" cy="361421"/>
          </a:xfrm>
          <a:prstGeom prst="rect">
            <a:avLst/>
          </a:prstGeom>
        </p:spPr>
      </p:pic>
      <p:pic>
        <p:nvPicPr>
          <p:cNvPr id="16" name="Picture 15">
            <a:extLst>
              <a:ext uri="{FF2B5EF4-FFF2-40B4-BE49-F238E27FC236}">
                <a16:creationId xmlns:a16="http://schemas.microsoft.com/office/drawing/2014/main" id="{6E043E48-2737-914B-F48A-C41347A152D6}"/>
              </a:ext>
            </a:extLst>
          </p:cNvPr>
          <p:cNvPicPr>
            <a:picLocks noChangeAspect="1"/>
          </p:cNvPicPr>
          <p:nvPr/>
        </p:nvPicPr>
        <p:blipFill>
          <a:blip r:embed="rId7"/>
          <a:stretch>
            <a:fillRect/>
          </a:stretch>
        </p:blipFill>
        <p:spPr>
          <a:xfrm rot="16200000">
            <a:off x="2680681" y="2688604"/>
            <a:ext cx="530398" cy="530398"/>
          </a:xfrm>
          <a:prstGeom prst="rect">
            <a:avLst/>
          </a:prstGeom>
        </p:spPr>
      </p:pic>
      <p:pic>
        <p:nvPicPr>
          <p:cNvPr id="17" name="Picture 16">
            <a:extLst>
              <a:ext uri="{FF2B5EF4-FFF2-40B4-BE49-F238E27FC236}">
                <a16:creationId xmlns:a16="http://schemas.microsoft.com/office/drawing/2014/main" id="{ADE8D15D-2127-A108-EC17-9F6037ABF361}"/>
              </a:ext>
            </a:extLst>
          </p:cNvPr>
          <p:cNvPicPr>
            <a:picLocks noChangeAspect="1"/>
          </p:cNvPicPr>
          <p:nvPr/>
        </p:nvPicPr>
        <p:blipFill>
          <a:blip r:embed="rId8"/>
          <a:stretch>
            <a:fillRect/>
          </a:stretch>
        </p:blipFill>
        <p:spPr>
          <a:xfrm>
            <a:off x="2680681" y="2062857"/>
            <a:ext cx="530398" cy="530398"/>
          </a:xfrm>
          <a:prstGeom prst="rect">
            <a:avLst/>
          </a:prstGeom>
        </p:spPr>
      </p:pic>
      <p:pic>
        <p:nvPicPr>
          <p:cNvPr id="18" name="Picture 17">
            <a:extLst>
              <a:ext uri="{FF2B5EF4-FFF2-40B4-BE49-F238E27FC236}">
                <a16:creationId xmlns:a16="http://schemas.microsoft.com/office/drawing/2014/main" id="{5B623BCD-E1B3-B42F-B2FF-36937FF26B0B}"/>
              </a:ext>
            </a:extLst>
          </p:cNvPr>
          <p:cNvPicPr>
            <a:picLocks noChangeAspect="1"/>
          </p:cNvPicPr>
          <p:nvPr/>
        </p:nvPicPr>
        <p:blipFill>
          <a:blip r:embed="rId8"/>
          <a:stretch>
            <a:fillRect/>
          </a:stretch>
        </p:blipFill>
        <p:spPr>
          <a:xfrm>
            <a:off x="2658456" y="1437110"/>
            <a:ext cx="530398" cy="530398"/>
          </a:xfrm>
          <a:prstGeom prst="rect">
            <a:avLst/>
          </a:prstGeom>
        </p:spPr>
      </p:pic>
      <p:sp>
        <p:nvSpPr>
          <p:cNvPr id="19" name="TextBox 18">
            <a:extLst>
              <a:ext uri="{FF2B5EF4-FFF2-40B4-BE49-F238E27FC236}">
                <a16:creationId xmlns:a16="http://schemas.microsoft.com/office/drawing/2014/main" id="{9A397EF0-790D-BA95-E679-00E140157B6D}"/>
              </a:ext>
            </a:extLst>
          </p:cNvPr>
          <p:cNvSpPr txBox="1"/>
          <p:nvPr/>
        </p:nvSpPr>
        <p:spPr>
          <a:xfrm rot="16200000">
            <a:off x="1944380" y="1610935"/>
            <a:ext cx="3848849" cy="1138773"/>
          </a:xfrm>
          <a:prstGeom prst="rect">
            <a:avLst/>
          </a:prstGeom>
          <a:noFill/>
        </p:spPr>
        <p:txBody>
          <a:bodyPr wrap="square" rtlCol="0">
            <a:spAutoFit/>
          </a:bodyPr>
          <a:lstStyle/>
          <a:p>
            <a:pPr algn="ctr"/>
            <a:r>
              <a:rPr lang="en-US" sz="1600" b="1" dirty="0">
                <a:latin typeface="Bahnschrift SemiCondensed" panose="020B0502040204020203" pitchFamily="34" charset="0"/>
              </a:rPr>
              <a:t>Command &amp; Control (C2) Satellite Constellation:</a:t>
            </a:r>
          </a:p>
          <a:p>
            <a:pPr algn="ctr"/>
            <a:r>
              <a:rPr lang="en-US" sz="1200" dirty="0">
                <a:latin typeface="Bahnschrift SemiCondensed" panose="020B0502040204020203" pitchFamily="34" charset="0"/>
              </a:rPr>
              <a:t>Represents reach-back to coordinate long-range strikes, especially between domains of fires. 1 point allows 1 hex to be attacked, per domain of participating fires units.</a:t>
            </a:r>
          </a:p>
        </p:txBody>
      </p:sp>
      <p:sp>
        <p:nvSpPr>
          <p:cNvPr id="20" name="TextBox 19">
            <a:extLst>
              <a:ext uri="{FF2B5EF4-FFF2-40B4-BE49-F238E27FC236}">
                <a16:creationId xmlns:a16="http://schemas.microsoft.com/office/drawing/2014/main" id="{FDFFD935-819A-AD35-83BD-82D78D774EFE}"/>
              </a:ext>
            </a:extLst>
          </p:cNvPr>
          <p:cNvSpPr txBox="1"/>
          <p:nvPr/>
        </p:nvSpPr>
        <p:spPr>
          <a:xfrm rot="16200000">
            <a:off x="3038239" y="1703265"/>
            <a:ext cx="3848849" cy="954107"/>
          </a:xfrm>
          <a:prstGeom prst="rect">
            <a:avLst/>
          </a:prstGeom>
          <a:noFill/>
        </p:spPr>
        <p:txBody>
          <a:bodyPr wrap="square" rtlCol="0">
            <a:spAutoFit/>
          </a:bodyPr>
          <a:lstStyle/>
          <a:p>
            <a:pPr algn="ctr"/>
            <a:r>
              <a:rPr lang="en-US" sz="1600" b="1" dirty="0">
                <a:latin typeface="Bahnschrift SemiCondensed" panose="020B0502040204020203" pitchFamily="34" charset="0"/>
              </a:rPr>
              <a:t>Position, Navigation, Timing (PNT) Constellation:</a:t>
            </a:r>
          </a:p>
          <a:p>
            <a:pPr algn="ctr"/>
            <a:r>
              <a:rPr lang="en-US" sz="1200" dirty="0">
                <a:latin typeface="Bahnschrift SemiCondensed" panose="020B0502040204020203" pitchFamily="34" charset="0"/>
              </a:rPr>
              <a:t>Stand-off strike capability; if disrupted, all munitions relying on PNT beyond the firing unit are demoted.</a:t>
            </a:r>
          </a:p>
        </p:txBody>
      </p:sp>
      <p:sp>
        <p:nvSpPr>
          <p:cNvPr id="22" name="TextBox 21">
            <a:extLst>
              <a:ext uri="{FF2B5EF4-FFF2-40B4-BE49-F238E27FC236}">
                <a16:creationId xmlns:a16="http://schemas.microsoft.com/office/drawing/2014/main" id="{A4C0C2D8-ACC7-DFE2-F276-A67192468130}"/>
              </a:ext>
            </a:extLst>
          </p:cNvPr>
          <p:cNvSpPr txBox="1"/>
          <p:nvPr/>
        </p:nvSpPr>
        <p:spPr>
          <a:xfrm rot="16200000">
            <a:off x="4133534" y="1610932"/>
            <a:ext cx="3848850" cy="1138773"/>
          </a:xfrm>
          <a:prstGeom prst="rect">
            <a:avLst/>
          </a:prstGeom>
          <a:noFill/>
        </p:spPr>
        <p:txBody>
          <a:bodyPr wrap="square" rtlCol="0">
            <a:spAutoFit/>
          </a:bodyPr>
          <a:lstStyle/>
          <a:p>
            <a:pPr algn="ctr"/>
            <a:r>
              <a:rPr lang="en-US" sz="1600" b="1" dirty="0">
                <a:latin typeface="Bahnschrift SemiCondensed" panose="020B0502040204020203" pitchFamily="34" charset="0"/>
              </a:rPr>
              <a:t>Intelligence, Surveillance, Reconnaissance (ISR) Satellite Constellation:</a:t>
            </a:r>
          </a:p>
          <a:p>
            <a:pPr algn="ctr"/>
            <a:r>
              <a:rPr lang="en-US" sz="1200" dirty="0">
                <a:latin typeface="Bahnschrift SemiCondensed" panose="020B0502040204020203" pitchFamily="34" charset="0"/>
              </a:rPr>
              <a:t>Tracks both the quality of ISR intel (top row) by die size and the number of  theater ISR frames (bottom row) that may be allotted to the map during the ISR phase.</a:t>
            </a:r>
          </a:p>
        </p:txBody>
      </p:sp>
      <p:sp>
        <p:nvSpPr>
          <p:cNvPr id="23" name="Google Shape;456;p17">
            <a:extLst>
              <a:ext uri="{FF2B5EF4-FFF2-40B4-BE49-F238E27FC236}">
                <a16:creationId xmlns:a16="http://schemas.microsoft.com/office/drawing/2014/main" id="{EE4D80AA-3649-B1CB-DF2B-92985D4E42E0}"/>
              </a:ext>
            </a:extLst>
          </p:cNvPr>
          <p:cNvSpPr txBox="1"/>
          <p:nvPr/>
        </p:nvSpPr>
        <p:spPr>
          <a:xfrm rot="16200000">
            <a:off x="-4251787" y="4279632"/>
            <a:ext cx="9144001"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rgbClr val="FF0000"/>
                </a:solidFill>
                <a:latin typeface="Calibri"/>
                <a:ea typeface="Calibri"/>
                <a:cs typeface="Calibri"/>
                <a:sym typeface="Calibri"/>
              </a:rPr>
              <a:t>Non-Kinetic and Space Domain Warfare</a:t>
            </a:r>
            <a:endParaRPr dirty="0"/>
          </a:p>
        </p:txBody>
      </p:sp>
      <p:pic>
        <p:nvPicPr>
          <p:cNvPr id="2" name="Picture 1" descr="A screen shot of a computer&#10;&#10;Description automatically generated">
            <a:extLst>
              <a:ext uri="{FF2B5EF4-FFF2-40B4-BE49-F238E27FC236}">
                <a16:creationId xmlns:a16="http://schemas.microsoft.com/office/drawing/2014/main" id="{8A0D0937-C41F-F42A-4DAC-6271FF8A31CE}"/>
              </a:ext>
            </a:extLst>
          </p:cNvPr>
          <p:cNvPicPr>
            <a:picLocks noChangeAspect="1"/>
          </p:cNvPicPr>
          <p:nvPr/>
        </p:nvPicPr>
        <p:blipFill>
          <a:blip r:embed="rId9"/>
          <a:stretch>
            <a:fillRect/>
          </a:stretch>
        </p:blipFill>
        <p:spPr>
          <a:xfrm rot="16200000">
            <a:off x="633671" y="5220170"/>
            <a:ext cx="4323464" cy="2795878"/>
          </a:xfrm>
          <a:prstGeom prst="rect">
            <a:avLst/>
          </a:prstGeom>
          <a:ln>
            <a:solidFill>
              <a:schemeClr val="tx1"/>
            </a:solidFill>
          </a:ln>
        </p:spPr>
      </p:pic>
      <p:sp>
        <p:nvSpPr>
          <p:cNvPr id="6" name="TextBox 5">
            <a:extLst>
              <a:ext uri="{FF2B5EF4-FFF2-40B4-BE49-F238E27FC236}">
                <a16:creationId xmlns:a16="http://schemas.microsoft.com/office/drawing/2014/main" id="{3319100E-A150-0CD2-2C8D-32947EB4E57D}"/>
              </a:ext>
            </a:extLst>
          </p:cNvPr>
          <p:cNvSpPr txBox="1"/>
          <p:nvPr/>
        </p:nvSpPr>
        <p:spPr>
          <a:xfrm rot="16200000">
            <a:off x="-1607429" y="6178096"/>
            <a:ext cx="5039259" cy="892552"/>
          </a:xfrm>
          <a:prstGeom prst="rect">
            <a:avLst/>
          </a:prstGeom>
          <a:noFill/>
        </p:spPr>
        <p:txBody>
          <a:bodyPr wrap="square" rtlCol="0">
            <a:spAutoFit/>
          </a:bodyPr>
          <a:lstStyle/>
          <a:p>
            <a:pPr algn="ctr"/>
            <a:r>
              <a:rPr lang="en-US" sz="1600" b="1" dirty="0">
                <a:latin typeface="Bahnschrift SemiCondensed" panose="020B0502040204020203" pitchFamily="34" charset="0"/>
              </a:rPr>
              <a:t>Non-Kinetic Effects</a:t>
            </a:r>
          </a:p>
          <a:p>
            <a:pPr algn="ctr"/>
            <a:r>
              <a:rPr lang="en-US" sz="1200" dirty="0">
                <a:latin typeface="Bahnschrift SemiCondensed" panose="020B0502040204020203" pitchFamily="34" charset="0"/>
              </a:rPr>
              <a:t>Cyber and other EW offensive effects are described and adjudicated via play of NKE cards. Base chance of success is a d10, promoted and demoted according to target, duration, scale, and effect intended. </a:t>
            </a:r>
          </a:p>
        </p:txBody>
      </p:sp>
      <p:pic>
        <p:nvPicPr>
          <p:cNvPr id="3" name="Picture 2">
            <a:extLst>
              <a:ext uri="{FF2B5EF4-FFF2-40B4-BE49-F238E27FC236}">
                <a16:creationId xmlns:a16="http://schemas.microsoft.com/office/drawing/2014/main" id="{28927A69-FA23-6A8B-3F10-F1E2D67346F2}"/>
              </a:ext>
            </a:extLst>
          </p:cNvPr>
          <p:cNvPicPr>
            <a:picLocks noChangeAspect="1"/>
          </p:cNvPicPr>
          <p:nvPr/>
        </p:nvPicPr>
        <p:blipFill rotWithShape="1">
          <a:blip r:embed="rId10"/>
          <a:srcRect t="41567"/>
          <a:stretch/>
        </p:blipFill>
        <p:spPr>
          <a:xfrm rot="16200000">
            <a:off x="3378614" y="5319196"/>
            <a:ext cx="4360947" cy="2597826"/>
          </a:xfrm>
          <a:prstGeom prst="rect">
            <a:avLst/>
          </a:prstGeom>
        </p:spPr>
      </p:pic>
    </p:spTree>
    <p:extLst>
      <p:ext uri="{BB962C8B-B14F-4D97-AF65-F5344CB8AC3E}">
        <p14:creationId xmlns:p14="http://schemas.microsoft.com/office/powerpoint/2010/main" val="257058036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846d7c9-0957-480a-b51a-58fa97c581bc">
      <Terms xmlns="http://schemas.microsoft.com/office/infopath/2007/PartnerControls"/>
    </lcf76f155ced4ddcb4097134ff3c332f>
    <TaxCatchAll xmlns="f357b4ac-fda8-4c0f-910e-bbb46c7eb0e8" xsi:nil="true"/>
    <SharedWithUsers xmlns="f357b4ac-fda8-4c0f-910e-bbb46c7eb0e8">
      <UserInfo>
        <DisplayName>Chambers, Scott M CIV US CASL/FAC</DisplayName>
        <AccountId>13</AccountId>
        <AccountType/>
      </UserInfo>
      <UserInfo>
        <DisplayName>Brinker, Christopher D CTR US CASL</DisplayName>
        <AccountId>82</AccountId>
        <AccountType/>
      </UserInfo>
      <UserInfo>
        <DisplayName>Amato, Nicholas J Lt Col US CASL/FAC</DisplayName>
        <AccountId>108</AccountId>
        <AccountType/>
      </UserInfo>
      <UserInfo>
        <DisplayName>Krueger, David G US MAJ AA/CASL</DisplayName>
        <AccountId>40</AccountId>
        <AccountType/>
      </UserInfo>
      <UserInfo>
        <DisplayName>Lee, Hyong M CIV US CASL/FAC</DisplayName>
        <AccountId>19</AccountId>
        <AccountType/>
      </UserInfo>
      <UserInfo>
        <DisplayName>Mathis, Katherine R VOL US NWC/VOL</DisplayName>
        <AccountId>621</AccountId>
        <AccountType/>
      </UserInfo>
      <UserInfo>
        <DisplayName>Hodges, Calvin E VOL US AA/CASL</DisplayName>
        <AccountId>476</AccountId>
        <AccountType/>
      </UserInfo>
      <UserInfo>
        <DisplayName>Lathrop, Charlotte W CIV US CASL</DisplayName>
        <AccountId>203</AccountId>
        <AccountType/>
      </UserInfo>
      <UserInfo>
        <DisplayName>Seip-Nuno, Ginger CIV US CASL/FAC</DisplayName>
        <AccountId>151</AccountId>
        <AccountType/>
      </UserInfo>
      <UserInfo>
        <DisplayName>Orr, Selma G CIV US CASL/FAC</DisplayName>
        <AccountId>138</AccountId>
        <AccountType/>
      </UserInfo>
      <UserInfo>
        <DisplayName>Sheldon, Geoffrey P CIV US CASL/FAC</DisplayName>
        <AccountId>274</AccountId>
        <AccountType/>
      </UserInfo>
      <UserInfo>
        <DisplayName>Dean, Kevin CAPT US NWC STU</DisplayName>
        <AccountId>618</AccountId>
        <AccountType/>
      </UserInfo>
      <UserInfo>
        <DisplayName>Murphy, Tiffany A CIV US AA/CASL</DisplayName>
        <AccountId>282</AccountId>
        <AccountType/>
      </UserInfo>
      <UserInfo>
        <DisplayName>Presecan, Thomas H Col US AA/CASL</DisplayName>
        <AccountId>42</AccountId>
        <AccountType/>
      </UserInfo>
      <UserInfo>
        <DisplayName>Kligge, Kenneth E CIV US CASL/FAC</DisplayName>
        <AccountId>17</AccountId>
        <AccountType/>
      </UserInfo>
      <UserInfo>
        <DisplayName>Gechter Sarah N VOL AA/CASL</DisplayName>
        <AccountId>376</AccountId>
        <AccountType/>
      </UserInfo>
      <UserInfo>
        <DisplayName>Greenwald, Jeffrey R Col US CASL/FAC</DisplayName>
        <AccountId>112</AccountId>
        <AccountType/>
      </UserInfo>
      <UserInfo>
        <DisplayName>Bloom, Josephine L VOL US AA-CASL</DisplayName>
        <AccountId>477</AccountId>
        <AccountType/>
      </UserInfo>
      <UserInfo>
        <DisplayName>Campbell, Mark J Col US AA/CASL</DisplayName>
        <AccountId>59</AccountId>
        <AccountType/>
      </UserInfo>
    </SharedWithUsers>
    <Thisistheall_x002d_in_x002d_onereaderforallELreadings xmlns="9846d7c9-0957-480a-b51a-58fa97c581b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58614139ADE1043B1CC380AA4667B67" ma:contentTypeVersion="19" ma:contentTypeDescription="Create a new document." ma:contentTypeScope="" ma:versionID="2ab96c8a5a0e444b418e8d1c97cdb573">
  <xsd:schema xmlns:xsd="http://www.w3.org/2001/XMLSchema" xmlns:xs="http://www.w3.org/2001/XMLSchema" xmlns:p="http://schemas.microsoft.com/office/2006/metadata/properties" xmlns:ns2="9846d7c9-0957-480a-b51a-58fa97c581bc" xmlns:ns3="f357b4ac-fda8-4c0f-910e-bbb46c7eb0e8" targetNamespace="http://schemas.microsoft.com/office/2006/metadata/properties" ma:root="true" ma:fieldsID="6d5af732a9a8a791c068a42c9d33b23c" ns2:_="" ns3:_="">
    <xsd:import namespace="9846d7c9-0957-480a-b51a-58fa97c581bc"/>
    <xsd:import namespace="f357b4ac-fda8-4c0f-910e-bbb46c7eb0e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Thisistheall_x002d_in_x002d_onereaderforallELreading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46d7c9-0957-480a-b51a-58fa97c581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ffaf5dc-3735-4fce-97e2-f6f35f147f7f" ma:termSetId="09814cd3-568e-fe90-9814-8d621ff8fb84" ma:anchorId="fba54fb3-c3e1-fe81-a776-ca4b69148c4d" ma:open="true" ma:isKeyword="false">
      <xsd:complexType>
        <xsd:sequence>
          <xsd:element ref="pc:Terms" minOccurs="0" maxOccurs="1"/>
        </xsd:sequence>
      </xsd:complexType>
    </xsd:element>
    <xsd:element name="Thisistheall_x002d_in_x002d_onereaderforallELreadings" ma:index="23" nillable="true" ma:displayName="This is the all-in-one reader for all EL readings" ma:format="Dropdown" ma:internalName="Thisistheall_x002d_in_x002d_onereaderforallELreadings">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357b4ac-fda8-4c0f-910e-bbb46c7eb0e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b16467c-f91e-4c3a-ba92-80f073436145}" ma:internalName="TaxCatchAll" ma:showField="CatchAllData" ma:web="f357b4ac-fda8-4c0f-910e-bbb46c7eb0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B0DF44-53B0-4A2D-AED6-C5B7342167B9}">
  <ds:schemaRefs>
    <ds:schemaRef ds:uri="http://schemas.microsoft.com/sharepoint/v3/contenttype/forms"/>
  </ds:schemaRefs>
</ds:datastoreItem>
</file>

<file path=customXml/itemProps2.xml><?xml version="1.0" encoding="utf-8"?>
<ds:datastoreItem xmlns:ds="http://schemas.openxmlformats.org/officeDocument/2006/customXml" ds:itemID="{59D7EE0B-3B90-4AAF-BC85-178E5B4211AD}">
  <ds:schemaRefs>
    <ds:schemaRef ds:uri="http://purl.org/dc/terms/"/>
    <ds:schemaRef ds:uri="http://purl.org/dc/dcmitype/"/>
    <ds:schemaRef ds:uri="http://schemas.openxmlformats.org/package/2006/metadata/core-properties"/>
    <ds:schemaRef ds:uri="http://www.w3.org/XML/1998/namespace"/>
    <ds:schemaRef ds:uri="http://schemas.microsoft.com/office/infopath/2007/PartnerControls"/>
    <ds:schemaRef ds:uri="http://schemas.microsoft.com/office/2006/documentManagement/types"/>
    <ds:schemaRef ds:uri="d60ca182-e689-4ec0-b06b-c52db380df5e"/>
    <ds:schemaRef ds:uri="http://purl.org/dc/elements/1.1/"/>
    <ds:schemaRef ds:uri="a492f6b9-a7e3-477f-8267-a917f8a7e290"/>
    <ds:schemaRef ds:uri="http://schemas.microsoft.com/office/2006/metadata/properties"/>
    <ds:schemaRef ds:uri="9846d7c9-0957-480a-b51a-58fa97c581bc"/>
    <ds:schemaRef ds:uri="f357b4ac-fda8-4c0f-910e-bbb46c7eb0e8"/>
  </ds:schemaRefs>
</ds:datastoreItem>
</file>

<file path=customXml/itemProps3.xml><?xml version="1.0" encoding="utf-8"?>
<ds:datastoreItem xmlns:ds="http://schemas.openxmlformats.org/officeDocument/2006/customXml" ds:itemID="{25CED981-E1D8-4897-8535-7ABE6EEF45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46d7c9-0957-480a-b51a-58fa97c581bc"/>
    <ds:schemaRef ds:uri="f357b4ac-fda8-4c0f-910e-bbb46c7eb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533</TotalTime>
  <Words>3448</Words>
  <Application>Microsoft Office PowerPoint</Application>
  <PresentationFormat>Letter Paper (8.5x11 in)</PresentationFormat>
  <Paragraphs>368</Paragraphs>
  <Slides>17</Slides>
  <Notes>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Barrick</dc:creator>
  <cp:lastModifiedBy>GALEY, GREGORY N Maj USAF ACC 461 ACW/A5/8</cp:lastModifiedBy>
  <cp:revision>11</cp:revision>
  <cp:lastPrinted>2024-08-06T13:00:17Z</cp:lastPrinted>
  <dcterms:created xsi:type="dcterms:W3CDTF">2020-07-09T11:42:30Z</dcterms:created>
  <dcterms:modified xsi:type="dcterms:W3CDTF">2025-07-23T17:56:44Z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0x010100258614139ADE1043B1CC380AA4667B67</vt:lpwstr>
  </property>
  <property fmtid="{D5CDD505-2E9C-101B-9397-08002B2CF9AE}" pid="3" name="MediaServiceImageTags">
    <vt:lpwstr/>
  </property>
</Properties>
</file>